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sldIdLst>
    <p:sldId id="256" r:id="rId2"/>
    <p:sldId id="307" r:id="rId3"/>
    <p:sldId id="309" r:id="rId4"/>
    <p:sldId id="308" r:id="rId5"/>
    <p:sldId id="310" r:id="rId6"/>
    <p:sldId id="313" r:id="rId7"/>
    <p:sldId id="299" r:id="rId8"/>
    <p:sldId id="301" r:id="rId9"/>
    <p:sldId id="300" r:id="rId10"/>
    <p:sldId id="302" r:id="rId11"/>
    <p:sldId id="303" r:id="rId12"/>
    <p:sldId id="311" r:id="rId13"/>
    <p:sldId id="312" r:id="rId14"/>
    <p:sldId id="314" r:id="rId15"/>
    <p:sldId id="260" r:id="rId16"/>
  </p:sldIdLst>
  <p:sldSz cx="9144000" cy="5143500" type="screen16x9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0D3F471-331D-4196-B1E6-6A43F75BC4DF}">
          <p14:sldIdLst>
            <p14:sldId id="256"/>
          </p14:sldIdLst>
        </p14:section>
        <p14:section name="Раздел без заголовка" id="{1BB9C5BC-556F-44F3-9B5A-243A0583859F}">
          <p14:sldIdLst>
            <p14:sldId id="307"/>
            <p14:sldId id="309"/>
            <p14:sldId id="308"/>
            <p14:sldId id="310"/>
            <p14:sldId id="313"/>
            <p14:sldId id="299"/>
            <p14:sldId id="301"/>
            <p14:sldId id="300"/>
            <p14:sldId id="302"/>
            <p14:sldId id="303"/>
            <p14:sldId id="311"/>
            <p14:sldId id="312"/>
            <p14:sldId id="314"/>
            <p14:sldId id="260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3881"/>
    <a:srgbClr val="DB3229"/>
    <a:srgbClr val="E2E2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74"/>
  </p:normalViewPr>
  <p:slideViewPr>
    <p:cSldViewPr snapToGrid="0" snapToObjects="1">
      <p:cViewPr varScale="1">
        <p:scale>
          <a:sx n="107" d="100"/>
          <a:sy n="107" d="100"/>
        </p:scale>
        <p:origin x="-84" y="-7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30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129" b="1" i="0" u="none" strike="noStrike" baseline="0" dirty="0" smtClean="0">
                <a:effectLst/>
              </a:rPr>
              <a:t>2018 год</a:t>
            </a:r>
          </a:p>
        </c:rich>
      </c:tx>
      <c:layout>
        <c:manualLayout>
          <c:xMode val="edge"/>
          <c:yMode val="edge"/>
          <c:x val="0.36638719237135359"/>
          <c:y val="6.4611183127425462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Lbls>
            <c:dLbl>
              <c:idx val="3"/>
              <c:layout>
                <c:manualLayout>
                  <c:x val="-1.6249493019695881E-2"/>
                  <c:y val="2.15614810172004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4572485660469432E-2"/>
                  <c:y val="-5.7658273657020099E-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Каменный уголь</c:v>
                </c:pt>
                <c:pt idx="1">
                  <c:v>Мазут</c:v>
                </c:pt>
                <c:pt idx="2">
                  <c:v>Древесные виды топлива</c:v>
                </c:pt>
                <c:pt idx="3">
                  <c:v>Газ</c:v>
                </c:pt>
                <c:pt idx="4">
                  <c:v>Дизельное топливо</c:v>
                </c:pt>
              </c:strCache>
            </c:strRef>
          </c:cat>
          <c:val>
            <c:numRef>
              <c:f>Лист1!$B$2:$B$6</c:f>
              <c:numCache>
                <c:formatCode>0</c:formatCode>
                <c:ptCount val="5"/>
                <c:pt idx="0">
                  <c:v>33</c:v>
                </c:pt>
                <c:pt idx="1">
                  <c:v>28</c:v>
                </c:pt>
                <c:pt idx="2">
                  <c:v>33.5</c:v>
                </c:pt>
                <c:pt idx="3" formatCode="0.0">
                  <c:v>4.7</c:v>
                </c:pt>
                <c:pt idx="4" formatCode="0.0">
                  <c:v>0.8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13278">
          <a:noFill/>
        </a:ln>
      </c:spPr>
    </c:plotArea>
    <c:legend>
      <c:legendPos val="r"/>
      <c:layout>
        <c:manualLayout>
          <c:xMode val="edge"/>
          <c:yMode val="edge"/>
          <c:x val="0.6785714285714286"/>
          <c:y val="0.31630648330058941"/>
          <c:w val="0.31084656084656082"/>
          <c:h val="0.5068762278978389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94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en-US" sz="1600" dirty="0" smtClean="0"/>
              <a:t>2020</a:t>
            </a:r>
            <a:r>
              <a:rPr lang="ru-RU" sz="1600" dirty="0" smtClean="0"/>
              <a:t> год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8.9730625822828286E-2"/>
                  <c:y val="6.8776952314582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9.1770574567986055E-2"/>
                  <c:y val="-0.124931270598840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2897076249236339"/>
                  <c:y val="-8.36253000917457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2280370917120679E-2"/>
                  <c:y val="3.34880011252441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3.0116614056713287E-2"/>
                  <c:y val="4.10098746567525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0" i="1" kern="1100" baseline="0">
                    <a:latin typeface="+mn-lt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уголь</c:v>
                </c:pt>
                <c:pt idx="1">
                  <c:v>мазут</c:v>
                </c:pt>
                <c:pt idx="2">
                  <c:v>древесные виды топлива</c:v>
                </c:pt>
                <c:pt idx="3">
                  <c:v>газ</c:v>
                </c:pt>
                <c:pt idx="4">
                  <c:v>дизельное топливо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30</c:v>
                </c:pt>
                <c:pt idx="1">
                  <c:v>22</c:v>
                </c:pt>
                <c:pt idx="2">
                  <c:v>42.5</c:v>
                </c:pt>
                <c:pt idx="3">
                  <c:v>4.7</c:v>
                </c:pt>
                <c:pt idx="4">
                  <c:v>0.8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spPr>
        <a:ln w="0"/>
      </c:spPr>
      <c:txPr>
        <a:bodyPr/>
        <a:lstStyle/>
        <a:p>
          <a:pPr>
            <a:defRPr sz="105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D3AE0-B53F-974A-91CF-EE6574957404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59F21B-C429-A34B-A339-E6A1433FB1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02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9F21B-C429-A34B-A339-E6A1433FB1C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072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AA3A-83D6-2B49-BB94-8A2EDD5496BD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68D6-34CE-9542-A7BB-DF0F283F6D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AA3A-83D6-2B49-BB94-8A2EDD5496BD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68D6-34CE-9542-A7BB-DF0F283F6D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3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AA3A-83D6-2B49-BB94-8A2EDD5496BD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68D6-34CE-9542-A7BB-DF0F283F6D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AA3A-83D6-2B49-BB94-8A2EDD5496BD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68D6-34CE-9542-A7BB-DF0F283F6D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AA3A-83D6-2B49-BB94-8A2EDD5496BD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68D6-34CE-9542-A7BB-DF0F283F6D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AA3A-83D6-2B49-BB94-8A2EDD5496BD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68D6-34CE-9542-A7BB-DF0F283F6D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AA3A-83D6-2B49-BB94-8A2EDD5496BD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68D6-34CE-9542-A7BB-DF0F283F6D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AA3A-83D6-2B49-BB94-8A2EDD5496BD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68D6-34CE-9542-A7BB-DF0F283F6D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AA3A-83D6-2B49-BB94-8A2EDD5496BD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68D6-34CE-9542-A7BB-DF0F283F6D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AA3A-83D6-2B49-BB94-8A2EDD5496BD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68D6-34CE-9542-A7BB-DF0F283F6D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AA3A-83D6-2B49-BB94-8A2EDD5496BD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68D6-34CE-9542-A7BB-DF0F283F6D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DAA3A-83D6-2B49-BB94-8A2EDD5496BD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268D6-34CE-9542-A7BB-DF0F283F6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33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00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38" y="146748"/>
            <a:ext cx="2013967" cy="431664"/>
          </a:xfrm>
          <a:prstGeom prst="rect">
            <a:avLst/>
          </a:prstGeom>
        </p:spPr>
      </p:pic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396124" y="1160713"/>
            <a:ext cx="855345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/>
              <a:t>Постановлением Правительства Архангельской области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/>
              <a:t>от 11.04.2017 г. № 144 – </a:t>
            </a:r>
            <a:r>
              <a:rPr lang="ru-RU" altLang="ru-RU" sz="2000" b="1" dirty="0" err="1"/>
              <a:t>пп</a:t>
            </a:r>
            <a:r>
              <a:rPr lang="ru-RU" altLang="ru-RU" sz="2000" b="1" dirty="0"/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/>
              <a:t>утверждена схема по обращению с отходами,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/>
              <a:t>в том числе с твердыми коммунальными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/>
              <a:t>отходами на территории  Архангельской области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/>
              <a:t>(в настоящее время постановлением Правительства Архангельской области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/>
              <a:t>от 29.05.2018 № 250-пп утверждена новая редакция </a:t>
            </a:r>
            <a:r>
              <a:rPr lang="ru-RU" altLang="ru-RU" sz="2000" dirty="0" err="1"/>
              <a:t>терр</a:t>
            </a:r>
            <a:r>
              <a:rPr lang="ru-RU" altLang="ru-RU" sz="2000" dirty="0"/>
              <a:t>. схемы)</a:t>
            </a:r>
            <a:endParaRPr lang="ru-RU" alt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16088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38" y="146748"/>
            <a:ext cx="2013967" cy="431664"/>
          </a:xfrm>
          <a:prstGeom prst="rect">
            <a:avLst/>
          </a:prstGeom>
        </p:spPr>
      </p:pic>
      <p:pic>
        <p:nvPicPr>
          <p:cNvPr id="10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89" y="1365583"/>
            <a:ext cx="7267575" cy="360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57434" y="672584"/>
            <a:ext cx="3292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Мусороперегрузочная станция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502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38" y="146748"/>
            <a:ext cx="2013967" cy="431664"/>
          </a:xfrm>
          <a:prstGeom prst="rect">
            <a:avLst/>
          </a:prstGeom>
        </p:spPr>
      </p:pic>
      <p:pic>
        <p:nvPicPr>
          <p:cNvPr id="4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93" y="872290"/>
            <a:ext cx="4314330" cy="3236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055" y="872290"/>
            <a:ext cx="3927682" cy="3236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575886" y="483604"/>
            <a:ext cx="5638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Развитие водопроводно – канализационного хозяйства</a:t>
            </a:r>
          </a:p>
        </p:txBody>
      </p:sp>
    </p:spTree>
    <p:extLst>
      <p:ext uri="{BB962C8B-B14F-4D97-AF65-F5344CB8AC3E}">
        <p14:creationId xmlns:p14="http://schemas.microsoft.com/office/powerpoint/2010/main" val="387650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38" y="146748"/>
            <a:ext cx="2013967" cy="431664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324119" y="1554747"/>
            <a:ext cx="673530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800" b="1" dirty="0" smtClean="0"/>
              <a:t>Постановлением </a:t>
            </a:r>
            <a:r>
              <a:rPr lang="ru-RU" sz="1800" b="1" dirty="0"/>
              <a:t>Министерства ТЭК и ЖКХ от 02.11.2018 № </a:t>
            </a:r>
            <a:r>
              <a:rPr lang="ru-RU" sz="1800" b="1" dirty="0" smtClean="0"/>
              <a:t>124-п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800" b="1" dirty="0" smtClean="0"/>
              <a:t>утверждена инвестиционная </a:t>
            </a:r>
            <a:r>
              <a:rPr lang="ru-RU" sz="1800" b="1" dirty="0"/>
              <a:t>программа «РВК-центр» </a:t>
            </a:r>
            <a:endParaRPr lang="ru-RU" sz="1800" b="1" dirty="0" smtClean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800" b="1" dirty="0" smtClean="0"/>
              <a:t>в </a:t>
            </a:r>
            <a:r>
              <a:rPr lang="ru-RU" sz="1800" b="1" dirty="0"/>
              <a:t>сфере водоснабжения и водоотведения </a:t>
            </a:r>
            <a:endParaRPr lang="ru-RU" sz="1800" b="1" dirty="0" smtClean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800" b="1" dirty="0" smtClean="0"/>
              <a:t>на </a:t>
            </a:r>
            <a:r>
              <a:rPr lang="ru-RU" sz="1800" b="1" dirty="0"/>
              <a:t>территории МО «Город Архангельск» на 2018-2066 </a:t>
            </a:r>
            <a:r>
              <a:rPr lang="ru-RU" sz="1800" b="1" dirty="0" smtClean="0"/>
              <a:t>годы</a:t>
            </a:r>
            <a:endParaRPr lang="ru-RU" altLang="ru-RU" sz="1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25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38" y="146748"/>
            <a:ext cx="2013967" cy="431664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59462" y="1190456"/>
            <a:ext cx="435809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800" b="1" dirty="0" smtClean="0"/>
              <a:t>Снижение объемов потерь воды в системах водоснабжения: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sz="1800" b="1" dirty="0"/>
          </a:p>
          <a:p>
            <a:pPr algn="ctr" eaLnBrk="1" hangingPunct="1">
              <a:spcBef>
                <a:spcPct val="0"/>
              </a:spcBef>
              <a:buNone/>
            </a:pPr>
            <a:r>
              <a:rPr lang="ru-RU" sz="1800" b="1" dirty="0" smtClean="0"/>
              <a:t>ООО «РВК – центр» </a:t>
            </a:r>
            <a:endParaRPr lang="en-US" sz="1800" b="1" dirty="0" smtClean="0"/>
          </a:p>
          <a:p>
            <a:pPr algn="ctr" eaLnBrk="1" hangingPunct="1">
              <a:spcBef>
                <a:spcPct val="0"/>
              </a:spcBef>
              <a:buNone/>
            </a:pPr>
            <a:r>
              <a:rPr lang="ru-RU" sz="1800" b="1" dirty="0" smtClean="0"/>
              <a:t>(МУП «Водоканал»):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ru-RU" sz="1800" b="1" dirty="0" smtClean="0"/>
              <a:t>2017 год – 15 325 тыс. куб. м;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ru-RU" sz="1800" b="1" dirty="0" smtClean="0"/>
              <a:t>2018 год – 12 637 тыс. куб. м.</a:t>
            </a:r>
          </a:p>
          <a:p>
            <a:pPr algn="ctr" eaLnBrk="1" hangingPunct="1">
              <a:spcBef>
                <a:spcPct val="0"/>
              </a:spcBef>
              <a:buNone/>
            </a:pPr>
            <a:endParaRPr lang="ru-RU" sz="1800" b="1" dirty="0" smtClean="0"/>
          </a:p>
          <a:p>
            <a:pPr algn="ctr" eaLnBrk="1" hangingPunct="1">
              <a:spcBef>
                <a:spcPct val="0"/>
              </a:spcBef>
              <a:buNone/>
            </a:pPr>
            <a:r>
              <a:rPr lang="ru-RU" sz="1800" b="1" dirty="0" smtClean="0"/>
              <a:t>МУП «Водоочистка»: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ru-RU" sz="1800" b="1" dirty="0"/>
              <a:t>2017 год – 692 тыс. куб. м;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ru-RU" sz="1800" b="1" dirty="0"/>
              <a:t>2018 год – 478 тыс. куб. м.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ru-RU" sz="1800" b="1" dirty="0" smtClean="0"/>
              <a:t> </a:t>
            </a:r>
            <a:endParaRPr lang="ru-RU" altLang="ru-RU" sz="1800" b="1" dirty="0">
              <a:solidFill>
                <a:srgbClr val="0000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113" y="1245268"/>
            <a:ext cx="4010829" cy="282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09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8720"/>
            <a:ext cx="9144000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429" y="846312"/>
            <a:ext cx="1785142" cy="15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47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1753"/>
            <a:ext cx="9144000" cy="2571749"/>
          </a:xfrm>
          <a:prstGeom prst="rect">
            <a:avLst/>
          </a:prstGeom>
        </p:spPr>
      </p:pic>
      <p:sp>
        <p:nvSpPr>
          <p:cNvPr id="6" name="Надпись 2"/>
          <p:cNvSpPr txBox="1">
            <a:spLocks noChangeArrowheads="1"/>
          </p:cNvSpPr>
          <p:nvPr/>
        </p:nvSpPr>
        <p:spPr bwMode="auto">
          <a:xfrm>
            <a:off x="372979" y="916536"/>
            <a:ext cx="8181474" cy="2637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77925" tIns="38963" rIns="77925" bIns="38963" anchor="t" anchorCtr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cs typeface="Times New Roman" panose="02020603050405020304" pitchFamily="18" charset="0"/>
              </a:rPr>
              <a:t>Доклад по исполнению </a:t>
            </a:r>
            <a:endParaRPr lang="ru-RU" dirty="0"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cs typeface="Times New Roman" panose="02020603050405020304" pitchFamily="18" charset="0"/>
              </a:rPr>
              <a:t>Программы комплексного развития систем коммунальной инфраструктуры муниципального образования «Город Архангельск» на период до 2025 года» </a:t>
            </a:r>
            <a:endParaRPr lang="ru-RU" dirty="0"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cs typeface="Times New Roman" panose="02020603050405020304" pitchFamily="18" charset="0"/>
              </a:rPr>
              <a:t>за 2018 год </a:t>
            </a:r>
            <a:endParaRPr lang="ru-RU" dirty="0">
              <a:ea typeface="PT Sans Caption" pitchFamily="34" charset="-52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endParaRPr lang="ru-RU" b="1" dirty="0">
              <a:latin typeface="PT Sans" panose="020B0503020203020204" pitchFamily="34" charset="-52"/>
              <a:ea typeface="PT Sans" panose="020B0503020203020204" pitchFamily="34" charset="-52"/>
              <a:cs typeface="Times New Roman"/>
            </a:endParaRPr>
          </a:p>
          <a:p>
            <a:pPr algn="ctr"/>
            <a:r>
              <a:rPr lang="ru-RU" dirty="0" smtClean="0">
                <a:solidFill>
                  <a:srgbClr val="0F3881"/>
                </a:solidFill>
                <a:ea typeface="PT Sans" charset="-52"/>
                <a:cs typeface="PT Sans" charset="-52"/>
              </a:rPr>
              <a:t>Шадрин Владимир Александрович,</a:t>
            </a:r>
            <a:endParaRPr lang="ru-RU" dirty="0">
              <a:solidFill>
                <a:srgbClr val="0F3881"/>
              </a:solidFill>
              <a:ea typeface="PT Sans" charset="-52"/>
              <a:cs typeface="PT Sans" charset="-52"/>
            </a:endParaRPr>
          </a:p>
          <a:p>
            <a:pPr algn="ctr"/>
            <a:r>
              <a:rPr lang="ru-RU" dirty="0" smtClean="0">
                <a:solidFill>
                  <a:srgbClr val="0F3881"/>
                </a:solidFill>
                <a:ea typeface="PT Sans" charset="-52"/>
                <a:cs typeface="PT Sans" charset="-52"/>
              </a:rPr>
              <a:t>директор </a:t>
            </a:r>
            <a:r>
              <a:rPr lang="ru-RU" dirty="0">
                <a:solidFill>
                  <a:srgbClr val="0F3881"/>
                </a:solidFill>
                <a:ea typeface="PT Sans" charset="-52"/>
                <a:cs typeface="PT Sans" charset="-52"/>
              </a:rPr>
              <a:t>департамента </a:t>
            </a:r>
            <a:r>
              <a:rPr lang="ru-RU" dirty="0" smtClean="0">
                <a:solidFill>
                  <a:srgbClr val="0F3881"/>
                </a:solidFill>
                <a:ea typeface="PT Sans" charset="-52"/>
                <a:cs typeface="PT Sans" charset="-52"/>
              </a:rPr>
              <a:t>городского хозяйства Администрации </a:t>
            </a:r>
            <a:r>
              <a:rPr lang="ru-RU" dirty="0">
                <a:solidFill>
                  <a:srgbClr val="0F3881"/>
                </a:solidFill>
                <a:ea typeface="PT Sans" charset="-52"/>
                <a:cs typeface="PT Sans" charset="-52"/>
              </a:rPr>
              <a:t>муниципального образования "Город Архангельск"</a:t>
            </a:r>
          </a:p>
          <a:p>
            <a:pPr algn="ctr">
              <a:lnSpc>
                <a:spcPct val="115000"/>
              </a:lnSpc>
            </a:pPr>
            <a:endParaRPr lang="ru-RU" sz="1700" b="1" dirty="0">
              <a:latin typeface="PT Sans" panose="020B0503020203020204" pitchFamily="34" charset="-52"/>
              <a:ea typeface="PT Sans" panose="020B0503020203020204" pitchFamily="34" charset="-52"/>
              <a:cs typeface="Times New Roman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29626" y="63276"/>
            <a:ext cx="684747" cy="81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828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38" y="146748"/>
            <a:ext cx="2013967" cy="431664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372603" y="842128"/>
            <a:ext cx="62658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/>
              <a:t>Повышение надежности системы электроснабжения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/>
              <a:t>МО «Город Архангельск»</a:t>
            </a:r>
          </a:p>
        </p:txBody>
      </p:sp>
      <p:pic>
        <p:nvPicPr>
          <p:cNvPr id="4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582152"/>
            <a:ext cx="4625975" cy="333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35938" y="2173622"/>
            <a:ext cx="36385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Фактический прирост мощности за отчетный 2018 год составил 5,835 </a:t>
            </a:r>
            <a:r>
              <a:rPr lang="ru-RU" altLang="ru-RU" sz="1800" dirty="0" err="1"/>
              <a:t>МВа</a:t>
            </a:r>
            <a:r>
              <a:rPr lang="ru-RU" altLang="ru-RU" sz="1800" dirty="0"/>
              <a:t> и 4,91 км. </a:t>
            </a:r>
            <a:endParaRPr lang="en-US" altLang="ru-R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На реализацию мероприятий по развитию системы электроснабжения города Архангельска в 2018 году направлено 175,3 млн. рублей.</a:t>
            </a:r>
          </a:p>
        </p:txBody>
      </p:sp>
    </p:spTree>
    <p:extLst>
      <p:ext uri="{BB962C8B-B14F-4D97-AF65-F5344CB8AC3E}">
        <p14:creationId xmlns:p14="http://schemas.microsoft.com/office/powerpoint/2010/main" val="376759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38" y="146748"/>
            <a:ext cx="2013967" cy="43166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49705"/>
            <a:ext cx="4248150" cy="391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4584032" y="342672"/>
            <a:ext cx="392018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На территории МО «Город Архангельск» действуют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 smtClean="0"/>
              <a:t>9</a:t>
            </a:r>
            <a:r>
              <a:rPr lang="ru-RU" altLang="ru-RU" sz="1800" dirty="0" smtClean="0"/>
              <a:t> </a:t>
            </a:r>
            <a:r>
              <a:rPr lang="ru-RU" altLang="ru-RU" sz="1800" dirty="0"/>
              <a:t>теплоснабжающих и теплосетевых организаций (Архангельская ТЭЦ, </a:t>
            </a:r>
            <a:r>
              <a:rPr lang="en-US" altLang="ru-RU" sz="1800" dirty="0" smtClean="0"/>
              <a:t>49</a:t>
            </a:r>
            <a:r>
              <a:rPr lang="ru-RU" altLang="ru-RU" sz="1800" dirty="0" smtClean="0"/>
              <a:t> </a:t>
            </a:r>
            <a:r>
              <a:rPr lang="ru-RU" altLang="ru-RU" sz="1800" dirty="0"/>
              <a:t>локальных котельных,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355 км тепловых сетей)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" t="14590" b="2760"/>
          <a:stretch>
            <a:fillRect/>
          </a:stretch>
        </p:blipFill>
        <p:spPr bwMode="auto">
          <a:xfrm>
            <a:off x="5057758" y="2866773"/>
            <a:ext cx="3446463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4770061" y="2342898"/>
            <a:ext cx="3886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/>
              <a:t>Вклад в общую тепловую мощность источников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/>
              <a:t>г. Архангельска </a:t>
            </a:r>
          </a:p>
        </p:txBody>
      </p:sp>
    </p:spTree>
    <p:extLst>
      <p:ext uri="{BB962C8B-B14F-4D97-AF65-F5344CB8AC3E}">
        <p14:creationId xmlns:p14="http://schemas.microsoft.com/office/powerpoint/2010/main" val="212196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38" y="146748"/>
            <a:ext cx="2013967" cy="4316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99" y="1414322"/>
            <a:ext cx="4051110" cy="26901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414322"/>
            <a:ext cx="4028787" cy="26901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2290" y="625642"/>
            <a:ext cx="6803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теплотрассы от ТК-8 до ТК-9 (157 м) в районе просп. Обводный канал от ул. Шубина до ул. Гайдара</a:t>
            </a:r>
          </a:p>
        </p:txBody>
      </p:sp>
    </p:spTree>
    <p:extLst>
      <p:ext uri="{BB962C8B-B14F-4D97-AF65-F5344CB8AC3E}">
        <p14:creationId xmlns:p14="http://schemas.microsoft.com/office/powerpoint/2010/main" val="382364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38" y="146748"/>
            <a:ext cx="2013967" cy="4316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184" y="1038224"/>
            <a:ext cx="2214905" cy="33172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1737" y="1395663"/>
            <a:ext cx="4668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040731" y="1401679"/>
            <a:ext cx="42892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 </a:t>
            </a:r>
            <a:r>
              <a:rPr lang="ru-RU" dirty="0"/>
              <a:t>развитие объектов теплоснабжения инвестиционной программой ПАО «ТГК-2» в 2018 году планировалось </a:t>
            </a:r>
            <a:r>
              <a:rPr lang="ru-RU" dirty="0" smtClean="0"/>
              <a:t>направить: </a:t>
            </a:r>
            <a:r>
              <a:rPr lang="ru-RU" sz="2000" b="1" dirty="0"/>
              <a:t>185,101 млн. руб., </a:t>
            </a:r>
            <a:endParaRPr lang="ru-RU" sz="2000" b="1" dirty="0" smtClean="0"/>
          </a:p>
          <a:p>
            <a:r>
              <a:rPr lang="ru-RU" dirty="0" smtClean="0"/>
              <a:t>фактическое </a:t>
            </a:r>
            <a:r>
              <a:rPr lang="ru-RU" dirty="0"/>
              <a:t>исполнение программы </a:t>
            </a:r>
            <a:r>
              <a:rPr lang="ru-RU" dirty="0" smtClean="0"/>
              <a:t>составило: </a:t>
            </a:r>
            <a:r>
              <a:rPr lang="ru-RU" sz="2000" b="1" dirty="0"/>
              <a:t>226,36 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316850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38" y="146748"/>
            <a:ext cx="2013967" cy="431664"/>
          </a:xfrm>
          <a:prstGeom prst="rect">
            <a:avLst/>
          </a:prstGeom>
        </p:spPr>
      </p:pic>
      <p:graphicFrame>
        <p:nvGraphicFramePr>
          <p:cNvPr id="3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1204406"/>
              </p:ext>
            </p:extLst>
          </p:nvPr>
        </p:nvGraphicFramePr>
        <p:xfrm>
          <a:off x="513265" y="1302085"/>
          <a:ext cx="3713162" cy="2948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834006902"/>
              </p:ext>
            </p:extLst>
          </p:nvPr>
        </p:nvGraphicFramePr>
        <p:xfrm>
          <a:off x="4650204" y="1407696"/>
          <a:ext cx="3982453" cy="250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642311" y="776037"/>
            <a:ext cx="5600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Топливный баланс котельных МО «Город Архангельск»</a:t>
            </a:r>
          </a:p>
        </p:txBody>
      </p:sp>
    </p:spTree>
    <p:extLst>
      <p:ext uri="{BB962C8B-B14F-4D97-AF65-F5344CB8AC3E}">
        <p14:creationId xmlns:p14="http://schemas.microsoft.com/office/powerpoint/2010/main" val="220147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38" y="146748"/>
            <a:ext cx="2013967" cy="43166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9" r="2888" b="5376"/>
          <a:stretch>
            <a:fillRect/>
          </a:stretch>
        </p:blipFill>
        <p:spPr bwMode="auto">
          <a:xfrm>
            <a:off x="1680911" y="739939"/>
            <a:ext cx="5817269" cy="4159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680911" y="330898"/>
            <a:ext cx="676751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Схема газификации города Архангельска</a:t>
            </a:r>
          </a:p>
        </p:txBody>
      </p:sp>
    </p:spTree>
    <p:extLst>
      <p:ext uri="{BB962C8B-B14F-4D97-AF65-F5344CB8AC3E}">
        <p14:creationId xmlns:p14="http://schemas.microsoft.com/office/powerpoint/2010/main" val="26496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38" y="146748"/>
            <a:ext cx="2013967" cy="4316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80311" y="1050424"/>
            <a:ext cx="7345363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Газификация МО «Город Архангельск» производится в соответствии со следующими программами: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AutoNum type="arabicPeriod"/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Газопроводы - отводы и межпоселковые газопроводы – «Программа развития газоснабжения и газификации Архангельской области на период 2016-2020 годы» финансируемой ООО «Газпром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межрегионгаз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  <a:p>
            <a:pPr marL="342900" indent="-342900" algn="just">
              <a:buFontTx/>
              <a:buAutoNum type="arabicPeriod"/>
              <a:defRPr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AutoNum type="arabicPeriod"/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Распределительные газопроводы – «Программа газификации Архангельской области на 2019-2021 годы, финансируемая за счет средств специальной надбавки к тарифам на услуги по транспортировке газа по газораспределительным сетям ООО «Газпром газораспределение Архангельск» на территории Архангельской области».</a:t>
            </a:r>
          </a:p>
        </p:txBody>
      </p:sp>
    </p:spTree>
    <p:extLst>
      <p:ext uri="{BB962C8B-B14F-4D97-AF65-F5344CB8AC3E}">
        <p14:creationId xmlns:p14="http://schemas.microsoft.com/office/powerpoint/2010/main" val="146180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1606</TotalTime>
  <Words>424</Words>
  <Application>Microsoft Office PowerPoint</Application>
  <PresentationFormat>Экран (16:9)</PresentationFormat>
  <Paragraphs>60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 Пьянков</dc:creator>
  <cp:lastModifiedBy>Татьяна Владимировна Симиндей</cp:lastModifiedBy>
  <cp:revision>149</cp:revision>
  <cp:lastPrinted>2019-06-25T15:17:04Z</cp:lastPrinted>
  <dcterms:created xsi:type="dcterms:W3CDTF">2017-08-20T17:15:43Z</dcterms:created>
  <dcterms:modified xsi:type="dcterms:W3CDTF">2019-09-25T13:01:51Z</dcterms:modified>
</cp:coreProperties>
</file>