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75" r:id="rId3"/>
    <p:sldId id="276" r:id="rId4"/>
    <p:sldId id="260" r:id="rId5"/>
    <p:sldId id="257" r:id="rId6"/>
    <p:sldId id="259" r:id="rId7"/>
    <p:sldId id="273" r:id="rId8"/>
    <p:sldId id="261" r:id="rId9"/>
    <p:sldId id="262" r:id="rId10"/>
    <p:sldId id="264" r:id="rId11"/>
    <p:sldId id="280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D86"/>
    <a:srgbClr val="203864"/>
    <a:srgbClr val="FFFFFF"/>
    <a:srgbClr val="00CC00"/>
    <a:srgbClr val="3E3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9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6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1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1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6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3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8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6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9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7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7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68E6-A7BA-4CD0-B022-EAF9F88AE460}" type="datetimeFigureOut">
              <a:rPr lang="ru-RU" smtClean="0"/>
              <a:t>12.11.2024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25E7AF-F1F3-4067-AB07-C11B60C22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5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rhped" TargetMode="External"/><Relationship Id="rId2" Type="http://schemas.openxmlformats.org/officeDocument/2006/relationships/hyperlink" Target="http://www.arhped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apk%202010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2010@mail.r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1599" y="849746"/>
            <a:ext cx="12219708" cy="6008254"/>
          </a:xfrm>
        </p:spPr>
        <p:txBody>
          <a:bodyPr anchor="t"/>
          <a:lstStyle/>
          <a:p>
            <a:pPr algn="ctr"/>
            <a:r>
              <a:rPr lang="ru-RU" sz="4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/>
            </a:r>
            <a:br>
              <a:rPr lang="ru-RU" sz="4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ПРИЕМНАЯ КАМПАНИЯ </a:t>
            </a:r>
            <a:r>
              <a:rPr lang="ru-RU" sz="4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/>
            </a:r>
            <a:br>
              <a:rPr lang="ru-RU" sz="4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</a:br>
            <a:r>
              <a:rPr lang="ru-RU" sz="72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2025</a:t>
            </a:r>
            <a:r>
              <a:rPr lang="ru-RU" sz="4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/>
            </a:r>
            <a:br>
              <a:rPr lang="ru-RU" sz="4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</a:br>
            <a:r>
              <a:rPr lang="ru-RU" sz="4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Сделай </a:t>
            </a:r>
            <a:r>
              <a:rPr lang="ru-RU" sz="4800" b="1" dirty="0">
                <a:solidFill>
                  <a:srgbClr val="A31D86"/>
                </a:solidFill>
                <a:latin typeface="Georgia" panose="02040502050405020303" pitchFamily="18" charset="0"/>
              </a:rPr>
              <a:t>важный шаг в своей </a:t>
            </a:r>
            <a:r>
              <a:rPr lang="ru-RU" sz="4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</a:br>
            <a:r>
              <a:rPr lang="ru-RU" sz="4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жизни - стань </a:t>
            </a:r>
            <a:r>
              <a:rPr lang="ru-RU" sz="4800" b="1" dirty="0">
                <a:solidFill>
                  <a:srgbClr val="A31D86"/>
                </a:solidFill>
                <a:latin typeface="Georgia" panose="02040502050405020303" pitchFamily="18" charset="0"/>
              </a:rPr>
              <a:t>обучающимся</a:t>
            </a:r>
            <a:r>
              <a:rPr lang="ru-RU" sz="4800" dirty="0">
                <a:solidFill>
                  <a:srgbClr val="A31D86"/>
                </a:solidFill>
                <a:latin typeface="Georgia" panose="02040502050405020303" pitchFamily="18" charset="0"/>
              </a:rPr>
              <a:t/>
            </a:r>
            <a:br>
              <a:rPr lang="ru-RU" sz="4800" dirty="0">
                <a:solidFill>
                  <a:srgbClr val="A31D86"/>
                </a:solidFill>
                <a:latin typeface="Georgia" panose="02040502050405020303" pitchFamily="18" charset="0"/>
              </a:rPr>
            </a:br>
            <a:r>
              <a:rPr lang="ru-RU" sz="4800" dirty="0" smtClean="0">
                <a:solidFill>
                  <a:srgbClr val="A31D86"/>
                </a:solidFill>
                <a:latin typeface="Georgia" panose="02040502050405020303" pitchFamily="18" charset="0"/>
              </a:rPr>
              <a:t>«</a:t>
            </a:r>
            <a:r>
              <a:rPr lang="ru-RU" sz="4800" b="1" i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Архангельского </a:t>
            </a:r>
            <a:r>
              <a:rPr lang="ru-RU" sz="4800" b="1" i="1" dirty="0">
                <a:solidFill>
                  <a:srgbClr val="A31D86"/>
                </a:solidFill>
                <a:latin typeface="Georgia" panose="02040502050405020303" pitchFamily="18" charset="0"/>
              </a:rPr>
              <a:t>педагогического </a:t>
            </a:r>
            <a:r>
              <a:rPr lang="ru-RU" sz="4800" b="1" i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колледжа»</a:t>
            </a:r>
            <a:endParaRPr lang="ru-RU" sz="4800" i="1" dirty="0">
              <a:solidFill>
                <a:srgbClr val="A31D86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710887" y="-258620"/>
            <a:ext cx="1827549" cy="192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85" y="0"/>
            <a:ext cx="1584102" cy="15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166254"/>
            <a:ext cx="11514664" cy="637309"/>
          </a:xfrm>
        </p:spPr>
        <p:txBody>
          <a:bodyPr anchor="ctr">
            <a:noAutofit/>
          </a:bodyPr>
          <a:lstStyle/>
          <a:p>
            <a:pPr algn="ctr"/>
            <a:r>
              <a:rPr lang="ru-RU" sz="5400" b="1" dirty="0">
                <a:solidFill>
                  <a:srgbClr val="203864"/>
                </a:solidFill>
                <a:latin typeface="Georgia" panose="02040502050405020303" pitchFamily="18" charset="0"/>
              </a:rPr>
              <a:t>ПРОФЕССИОНАЛИТЕТ</a:t>
            </a:r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121324" y="68235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Приёмная кампания\2025 приемная кампания\IMG_3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иёмная кампания\2025 приемная кампания\IMG_3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риёмная кампания\2025 приемная кампания\IMG_3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Приёмная кампания\2025 приемная кампания\IMG_8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3200" y="-21259800"/>
            <a:ext cx="26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Приёмная кампания\2025 приемная кампания\photo_2024-11-08_14-56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3" y="1616765"/>
            <a:ext cx="3602080" cy="49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Приёмная кампания\2025 приемная кампания\IMG_37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00" y="-13030200"/>
            <a:ext cx="59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F:\Приёмная кампания\2025 приемная кампания\IMG_37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14" y="1558939"/>
            <a:ext cx="6517059" cy="50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8704" y="376345"/>
            <a:ext cx="10540165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203864"/>
                </a:solidFill>
                <a:latin typeface="Georgia" panose="02040502050405020303" pitchFamily="18" charset="0"/>
              </a:rPr>
              <a:t>ПРОФЕССИОНАЛИТЕТ</a:t>
            </a:r>
            <a:endParaRPr lang="ru-RU" dirty="0"/>
          </a:p>
        </p:txBody>
      </p:sp>
      <p:pic>
        <p:nvPicPr>
          <p:cNvPr id="7" name="Рисунок 6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314507" y="209903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Приёмная кампания\2025 приемная кампания\Фото\photo_2024-11-12_14-14-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1717965"/>
            <a:ext cx="3979572" cy="49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иёмная кампания\2025 приемная кампания\Фото\photo_2024-11-12_14-14-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20" y="1404778"/>
            <a:ext cx="6117464" cy="34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4765" y="4888900"/>
            <a:ext cx="6957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A31D86"/>
                </a:solidFill>
                <a:latin typeface="Georgia" panose="02040502050405020303" pitchFamily="18" charset="0"/>
              </a:rPr>
              <a:t>Поступи правильно – поступи в Архангельский педагогический колледж</a:t>
            </a:r>
            <a:endParaRPr lang="ru-RU" sz="3200" u="sng" dirty="0">
              <a:solidFill>
                <a:srgbClr val="A31D8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19" y="274749"/>
            <a:ext cx="1089552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rgbClr val="203864"/>
                </a:solidFill>
                <a:latin typeface="Georgia" panose="02040502050405020303" pitchFamily="18" charset="0"/>
              </a:rPr>
              <a:t>СПАСИБО ЗА ВНИМАНИЕ!</a:t>
            </a:r>
            <a:r>
              <a:rPr lang="ru-RU" b="1" i="1" dirty="0">
                <a:solidFill>
                  <a:srgbClr val="203864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rgbClr val="203864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0" y="1221499"/>
            <a:ext cx="6705600" cy="50762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5400" b="1" dirty="0" smtClean="0">
              <a:solidFill>
                <a:srgbClr val="203864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900" b="1" dirty="0" smtClean="0">
                <a:latin typeface="Georgia" panose="02040502050405020303" pitchFamily="18" charset="0"/>
              </a:rPr>
              <a:t>Официальный сайт:</a:t>
            </a:r>
            <a:endParaRPr lang="ru-RU" sz="69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900" b="1" dirty="0">
                <a:latin typeface="Georgia" panose="02040502050405020303" pitchFamily="18" charset="0"/>
                <a:hlinkClick r:id="rId2"/>
              </a:rPr>
              <a:t>www.arhped.ru</a:t>
            </a:r>
            <a:endParaRPr lang="ru-RU" sz="6900" b="1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900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900" b="1" dirty="0" smtClean="0">
                <a:latin typeface="Georgia" panose="02040502050405020303" pitchFamily="18" charset="0"/>
              </a:rPr>
              <a:t>Официальная </a:t>
            </a:r>
            <a:r>
              <a:rPr lang="ru-RU" sz="6900" b="1" dirty="0" smtClean="0">
                <a:latin typeface="Georgia" panose="02040502050405020303" pitchFamily="18" charset="0"/>
              </a:rPr>
              <a:t>группа </a:t>
            </a:r>
            <a:r>
              <a:rPr lang="ru-RU" sz="6900" b="1" dirty="0">
                <a:latin typeface="Georgia" panose="02040502050405020303" pitchFamily="18" charset="0"/>
              </a:rPr>
              <a:t>колледжа </a:t>
            </a:r>
            <a:r>
              <a:rPr lang="ru-RU" sz="6900" b="1" dirty="0" smtClean="0">
                <a:latin typeface="Georgia" panose="02040502050405020303" pitchFamily="18" charset="0"/>
              </a:rPr>
              <a:t>в </a:t>
            </a:r>
            <a:r>
              <a:rPr lang="ru-RU" sz="6900" b="1" dirty="0" smtClean="0">
                <a:latin typeface="Georgia" panose="02040502050405020303" pitchFamily="18" charset="0"/>
              </a:rPr>
              <a:t>ВК:</a:t>
            </a:r>
            <a:endParaRPr lang="ru-RU" sz="69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900" b="1" dirty="0">
                <a:latin typeface="Georgia" panose="02040502050405020303" pitchFamily="18" charset="0"/>
                <a:hlinkClick r:id="rId3"/>
              </a:rPr>
              <a:t>https://vk.com/arhped</a:t>
            </a:r>
            <a:r>
              <a:rPr lang="ru-RU" sz="69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endParaRPr lang="ru-RU" sz="6000" i="1" dirty="0"/>
          </a:p>
        </p:txBody>
      </p:sp>
      <p:pic>
        <p:nvPicPr>
          <p:cNvPr id="3074" name="Picture 2" descr="F:\Приёмная кампания\2025 приемная кампания\photo_2024-11-08_14-56-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8" y="1017538"/>
            <a:ext cx="4183887" cy="27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иёмная кампания\2025 приемная кампания\photo_2024-11-08_14-56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5" y="3600903"/>
            <a:ext cx="4171077" cy="31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35717"/>
            <a:ext cx="11422302" cy="110195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План </a:t>
            </a:r>
            <a:r>
              <a:rPr lang="ru-RU" sz="5400" b="1" dirty="0">
                <a:solidFill>
                  <a:srgbClr val="203864"/>
                </a:solidFill>
                <a:latin typeface="Georgia" panose="02040502050405020303" pitchFamily="18" charset="0"/>
              </a:rPr>
              <a:t>приёма </a:t>
            </a:r>
            <a:r>
              <a:rPr lang="ru-RU" sz="5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0614"/>
            <a:ext cx="12192000" cy="564738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44.02.02 </a:t>
            </a:r>
            <a:r>
              <a:rPr lang="ru-RU" sz="3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Преподавание в начальных классах (очная форма обучения)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квалификация: учитель начальных классов; срок обучения - 3 года 10 месяцев;</a:t>
            </a:r>
            <a:r>
              <a:rPr lang="ru-RU" sz="3800" b="1" i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lang="ru-RU" sz="3800" b="1" i="1" dirty="0" smtClean="0">
              <a:solidFill>
                <a:srgbClr val="203864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</a:t>
            </a:r>
            <a:r>
              <a:rPr lang="ru-RU" sz="38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бюджетных </a:t>
            </a:r>
            <a:r>
              <a:rPr lang="ru-RU" sz="38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мет</a:t>
            </a:r>
            <a:endParaRPr lang="ru-RU" sz="3800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44.02.03 Дошкольное образование (очная </a:t>
            </a:r>
            <a:r>
              <a:rPr lang="ru-RU" sz="3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форма обучения)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квалификация: воспитатель детей дошкольного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возраста; срок обучения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3 года 10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месяцев;</a:t>
            </a:r>
            <a:r>
              <a:rPr lang="ru-RU" sz="3800" b="1" i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бюджетных </a:t>
            </a:r>
            <a:r>
              <a:rPr lang="ru-RU" sz="38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мет</a:t>
            </a:r>
            <a:endParaRPr lang="ru-RU" sz="3800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44.02.04 </a:t>
            </a:r>
            <a:r>
              <a:rPr lang="ru-RU" sz="3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Специальное дошкольное образование (очная форма обучения)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квалификация: воспитатель детей дошкольного возраста, в том числе с ограниченными возможностями здоровья; срок обучения – 3 года 10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месяцев;</a:t>
            </a:r>
            <a:r>
              <a:rPr lang="ru-RU" sz="3800" b="1" i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бюджетных </a:t>
            </a:r>
            <a:r>
              <a:rPr lang="ru-RU" sz="38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мет</a:t>
            </a:r>
            <a:endParaRPr lang="ru-RU" sz="3800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44.02.05 </a:t>
            </a:r>
            <a:r>
              <a:rPr lang="ru-RU" sz="3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Коррекционная педагогика в начальном образовании (очная форма обучения)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квалификация: учитель начальных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классов, в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том числе для обучающихся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ограниченными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возможностями здоровья;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срок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обучения - 3 года 10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месяцев;</a:t>
            </a:r>
            <a:r>
              <a:rPr lang="ru-RU" sz="3800" b="1" i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</a:t>
            </a:r>
            <a:r>
              <a:rPr lang="ru-RU" sz="38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бюджетных мет</a:t>
            </a:r>
          </a:p>
          <a:p>
            <a:pPr marL="0" lvl="0" indent="0" algn="just">
              <a:spcBef>
                <a:spcPts val="0"/>
              </a:spcBef>
              <a:buClr>
                <a:srgbClr val="5B9BD5"/>
              </a:buClr>
              <a:buNone/>
            </a:pPr>
            <a:r>
              <a:rPr lang="ru-RU" sz="3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53.02.01 Музыкальное образование (очная форма обучения)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квалификация: учитель музыки, музыкальный руководитель; срок обучения – </a:t>
            </a:r>
            <a:r>
              <a:rPr lang="ru-RU" sz="38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3 </a:t>
            </a:r>
            <a:r>
              <a:rPr lang="ru-RU" sz="38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года 10 месяцев; </a:t>
            </a:r>
            <a:r>
              <a:rPr lang="ru-RU" sz="38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бюджетных мест</a:t>
            </a:r>
          </a:p>
          <a:p>
            <a:pPr marL="0" indent="0" algn="just">
              <a:buNone/>
            </a:pP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-127530" y="-138170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9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1212"/>
            <a:ext cx="11514666" cy="13208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План </a:t>
            </a:r>
            <a:r>
              <a:rPr lang="ru-RU" sz="5400" b="1" dirty="0">
                <a:solidFill>
                  <a:srgbClr val="203864"/>
                </a:solidFill>
                <a:latin typeface="Georgia" panose="02040502050405020303" pitchFamily="18" charset="0"/>
              </a:rPr>
              <a:t>приёма </a:t>
            </a:r>
            <a:r>
              <a:rPr lang="ru-RU" sz="5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25" y="1432013"/>
            <a:ext cx="12051675" cy="52920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1200" b="1" dirty="0" smtClean="0">
              <a:solidFill>
                <a:srgbClr val="203864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49.02.01 Физическая культура </a:t>
            </a:r>
            <a:r>
              <a:rPr lang="ru-RU" sz="25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(очная форма обучения) 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квалификация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: 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педагог по физической культуре и спорту; 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срок обучения - 3 года 10 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месяцев; </a:t>
            </a:r>
            <a:r>
              <a:rPr lang="ru-RU" sz="25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бюджетных мест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43.02.16 </a:t>
            </a:r>
            <a:r>
              <a:rPr lang="ru-RU" sz="25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Туризм и гостеприимство (очная форма обучения) 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квалификация: специалист по туризму и гостеприимству; 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срок 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обучения – 2 года 10 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месяцев;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бюджетных </a:t>
            </a:r>
            <a:r>
              <a:rPr lang="ru-RU" sz="25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мест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46.02.01 Документационное </a:t>
            </a:r>
            <a:r>
              <a:rPr lang="ru-RU" sz="25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обеспечение управления и </a:t>
            </a:r>
            <a:r>
              <a:rPr lang="ru-RU" sz="25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архивоведение (очная форма обучения) 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квалификация: специалист по документационному обеспечению управления и архивному делу; срок обучения 2 года 10 месяцев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</a:t>
            </a:r>
            <a:r>
              <a:rPr lang="ru-RU" sz="25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бюджетных мест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35.01.28 Мастер столярного и мебельного производства (очная форма обучения) 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квалификация: мастер; срок обучения </a:t>
            </a:r>
            <a:r>
              <a:rPr lang="ru-RU" sz="2500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1 </a:t>
            </a:r>
            <a:r>
              <a:rPr lang="ru-RU" sz="2500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год 10 месяцев; </a:t>
            </a:r>
            <a:r>
              <a:rPr lang="ru-RU" sz="2500" b="1" i="1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25 бюджетных мест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0" y="-53253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2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9696" y="0"/>
            <a:ext cx="11856411" cy="1117600"/>
          </a:xfrm>
        </p:spPr>
        <p:txBody>
          <a:bodyPr anchor="ctr">
            <a:normAutofit/>
          </a:bodyPr>
          <a:lstStyle/>
          <a:p>
            <a:pPr algn="ctr"/>
            <a:r>
              <a:rPr lang="ru-RU" sz="52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Документы для поступления</a:t>
            </a:r>
            <a:endParaRPr lang="ru-RU" sz="5200" b="1" dirty="0">
              <a:solidFill>
                <a:srgbClr val="203864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348509"/>
            <a:ext cx="12118109" cy="5509491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Паспорт </a:t>
            </a: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(копия 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и </a:t>
            </a: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оригинал) 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СНИЛС </a:t>
            </a: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(копия 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и </a:t>
            </a: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оригинал) 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Аттестат (копия </a:t>
            </a: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и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 оригинал) 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4 фото 3*4</a:t>
            </a:r>
          </a:p>
          <a:p>
            <a:pPr marL="742950" indent="-742950">
              <a:buAutoNum type="arabicPeriod"/>
            </a:pP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М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едицинская справка О86/У (копия и оригинал)</a:t>
            </a:r>
          </a:p>
          <a:p>
            <a:pPr marL="742950" indent="-742950">
              <a:buFont typeface="Wingdings 3" charset="2"/>
              <a:buAutoNum type="arabicPeriod"/>
            </a:pP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Военный билет (приписное свидетельство) (для юношей) (копия и оригинал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)</a:t>
            </a:r>
          </a:p>
          <a:p>
            <a:pPr marL="742950" indent="-742950">
              <a:buFont typeface="Wingdings 3" charset="2"/>
              <a:buAutoNum type="arabicPeriod"/>
            </a:pP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Поступающих </a:t>
            </a:r>
            <a:r>
              <a:rPr lang="ru-RU" sz="2800" b="1" dirty="0">
                <a:solidFill>
                  <a:srgbClr val="A31D86"/>
                </a:solidFill>
                <a:latin typeface="Georgia" panose="02040502050405020303" pitchFamily="18" charset="0"/>
              </a:rPr>
              <a:t>на специальность 49.02.01 «Физическая культура» ОБЯЗАТЕЛЬНО – справка из ГБУЗ АО «Архангельский центр лечебной физкультуры и спортивной медицины» (ул. Холмогорская, д. 16 корп. 2) </a:t>
            </a:r>
          </a:p>
          <a:p>
            <a:pPr marL="742950" lvl="0" indent="-742950">
              <a:buFont typeface="Wingdings 3" charset="2"/>
              <a:buAutoNum type="arabicPeriod"/>
            </a:pPr>
            <a:endParaRPr lang="ru-RU" sz="2400" b="1" dirty="0">
              <a:solidFill>
                <a:srgbClr val="A31D86"/>
              </a:solidFill>
              <a:latin typeface="Georgia" panose="02040502050405020303" pitchFamily="18" charset="0"/>
            </a:endParaRPr>
          </a:p>
          <a:p>
            <a:pPr marL="742950" indent="-742950">
              <a:buAutoNum type="arabicPeriod"/>
            </a:pPr>
            <a:endParaRPr lang="ru-RU" sz="4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-127530" y="-62865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0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1265285" cy="1320800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Как подать документы</a:t>
            </a:r>
            <a:endParaRPr lang="ru-RU" sz="6000" b="1" dirty="0">
              <a:solidFill>
                <a:srgbClr val="203864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0" y="-13110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3345" y="1108364"/>
            <a:ext cx="11499273" cy="637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u="sng" dirty="0">
              <a:solidFill>
                <a:srgbClr val="A31D86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4000" b="1" dirty="0" smtClean="0">
                <a:latin typeface="Georgia" panose="02040502050405020303" pitchFamily="18" charset="0"/>
              </a:rPr>
              <a:t>1</a:t>
            </a:r>
            <a:r>
              <a:rPr lang="ru-RU" sz="4000" b="1" dirty="0">
                <a:latin typeface="Georgia" panose="02040502050405020303" pitchFamily="18" charset="0"/>
              </a:rPr>
              <a:t>) </a:t>
            </a:r>
            <a:r>
              <a:rPr lang="ru-RU" sz="4000" b="1" u="sng" dirty="0">
                <a:solidFill>
                  <a:srgbClr val="A31D86"/>
                </a:solidFill>
                <a:latin typeface="Georgia" panose="02040502050405020303" pitchFamily="18" charset="0"/>
              </a:rPr>
              <a:t>лично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latin typeface="Georgia" panose="02040502050405020303" pitchFamily="18" charset="0"/>
              </a:rPr>
              <a:t> (в приёмной комиссии колледжа);</a:t>
            </a:r>
            <a:endParaRPr lang="ru-RU" sz="4000" b="1" dirty="0">
              <a:latin typeface="Georgia" panose="02040502050405020303" pitchFamily="18" charset="0"/>
            </a:endParaRPr>
          </a:p>
          <a:p>
            <a:pPr algn="just"/>
            <a:r>
              <a:rPr lang="ru-RU" sz="4000" b="1" dirty="0">
                <a:latin typeface="Georgia" panose="02040502050405020303" pitchFamily="18" charset="0"/>
              </a:rPr>
              <a:t>2) </a:t>
            </a:r>
            <a:r>
              <a:rPr lang="ru-RU" sz="4000" b="1" u="sng" dirty="0" smtClean="0">
                <a:solidFill>
                  <a:srgbClr val="A31D86"/>
                </a:solidFill>
                <a:latin typeface="Georgia" panose="02040502050405020303" pitchFamily="18" charset="0"/>
              </a:rPr>
              <a:t>по </a:t>
            </a:r>
            <a:r>
              <a:rPr lang="ru-RU" sz="4000" b="1" u="sng" dirty="0" smtClean="0">
                <a:solidFill>
                  <a:srgbClr val="A31D86"/>
                </a:solidFill>
                <a:latin typeface="Georgia" panose="02040502050405020303" pitchFamily="18" charset="0"/>
              </a:rPr>
              <a:t>почте России</a:t>
            </a:r>
            <a:r>
              <a:rPr lang="ru-RU" sz="40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latin typeface="Georgia" panose="02040502050405020303" pitchFamily="18" charset="0"/>
              </a:rPr>
              <a:t>(заказным </a:t>
            </a:r>
            <a:r>
              <a:rPr lang="ru-RU" sz="4000" b="1" dirty="0">
                <a:latin typeface="Georgia" panose="02040502050405020303" pitchFamily="18" charset="0"/>
              </a:rPr>
              <a:t>письмом с уведомлением о </a:t>
            </a:r>
            <a:r>
              <a:rPr lang="ru-RU" sz="4000" b="1" dirty="0" smtClean="0">
                <a:latin typeface="Georgia" panose="02040502050405020303" pitchFamily="18" charset="0"/>
              </a:rPr>
              <a:t>вручении);</a:t>
            </a:r>
          </a:p>
          <a:p>
            <a:pPr algn="just"/>
            <a:r>
              <a:rPr lang="ru-RU" sz="4000" b="1" dirty="0" smtClean="0">
                <a:latin typeface="Georgia" panose="02040502050405020303" pitchFamily="18" charset="0"/>
              </a:rPr>
              <a:t>3) посредством </a:t>
            </a:r>
            <a:r>
              <a:rPr lang="ru-RU" sz="4000" b="1" u="sng" dirty="0">
                <a:solidFill>
                  <a:srgbClr val="A31D86"/>
                </a:solidFill>
                <a:latin typeface="Georgia" panose="02040502050405020303" pitchFamily="18" charset="0"/>
              </a:rPr>
              <a:t>электронной почты 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   </a:t>
            </a:r>
            <a:r>
              <a:rPr lang="en-US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</a:t>
            </a:r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-</a:t>
            </a:r>
            <a:r>
              <a:rPr lang="en-US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mail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  <a:r>
              <a:rPr lang="ru-RU" sz="40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 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gapk</a:t>
            </a: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 </a:t>
            </a: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4"/>
              </a:rPr>
              <a:t>2010@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4"/>
              </a:rPr>
              <a:t>mail</a:t>
            </a: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4"/>
              </a:rPr>
              <a:t>.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4"/>
              </a:rPr>
              <a:t>ru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4000" b="1" dirty="0" smtClean="0">
                <a:latin typeface="Georgia" panose="02040502050405020303" pitchFamily="18" charset="0"/>
              </a:rPr>
              <a:t>4) использование </a:t>
            </a:r>
            <a:r>
              <a:rPr lang="ru-RU" sz="4000" b="1" dirty="0">
                <a:latin typeface="Georgia" panose="02040502050405020303" pitchFamily="18" charset="0"/>
              </a:rPr>
              <a:t>функционала </a:t>
            </a:r>
            <a:r>
              <a:rPr lang="ru-RU" sz="4000" b="1" dirty="0" smtClean="0">
                <a:latin typeface="Georgia" panose="02040502050405020303" pitchFamily="18" charset="0"/>
              </a:rPr>
              <a:t>единого портала государственных услуг </a:t>
            </a:r>
            <a:r>
              <a:rPr lang="ru-RU" sz="4000" b="1" u="sng" dirty="0" smtClean="0">
                <a:solidFill>
                  <a:srgbClr val="A31D86"/>
                </a:solidFill>
                <a:latin typeface="Georgia" panose="02040502050405020303" pitchFamily="18" charset="0"/>
              </a:rPr>
              <a:t>(ЕПГУ)</a:t>
            </a:r>
            <a:endParaRPr lang="ru-RU" sz="4000" b="1" u="sng" dirty="0">
              <a:solidFill>
                <a:srgbClr val="A31D86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11514666" cy="1320800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Вступительные испытания</a:t>
            </a:r>
            <a:endParaRPr lang="ru-RU" sz="5400" b="1" dirty="0">
              <a:solidFill>
                <a:srgbClr val="203864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0145" y="1233211"/>
            <a:ext cx="11831782" cy="53872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07950" indent="450215" algn="just">
              <a:spcAft>
                <a:spcPts val="0"/>
              </a:spcAft>
            </a:pPr>
            <a:endParaRPr lang="ru-RU" sz="2800" b="1" dirty="0">
              <a:solidFill>
                <a:srgbClr val="203864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107950" indent="450215" algn="just">
              <a:spcAft>
                <a:spcPts val="0"/>
              </a:spcAft>
            </a:pPr>
            <a:endParaRPr lang="ru-RU" sz="2800" b="1" dirty="0">
              <a:solidFill>
                <a:srgbClr val="203864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107950"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44.02.01 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Дошкольное </a:t>
            </a: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образование, 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44.02.02 Преподавание в начальных </a:t>
            </a: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классах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44.02.04 Специальное дошкольное образование 44.02.05 Коррекционная педагогика в начальном образовании</a:t>
            </a: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</a:t>
            </a:r>
            <a:r>
              <a:rPr lang="ru-RU" sz="2800" b="1" u="sng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самопрезентация (устно</a:t>
            </a:r>
            <a:r>
              <a:rPr lang="ru-RU" sz="2800" b="1" u="sng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</a:p>
          <a:p>
            <a:pPr marR="107950"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49.02.01 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Физическая культура - </a:t>
            </a:r>
            <a:r>
              <a:rPr lang="ru-RU" sz="2800" b="1" u="sng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проверка физических данных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</a:p>
          <a:p>
            <a:pPr marR="107950" indent="450215" algn="just"/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53.02.01 Музыкальное образование - </a:t>
            </a:r>
            <a:r>
              <a:rPr lang="ru-RU" sz="2800" b="1" u="sng" dirty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проверка </a:t>
            </a:r>
            <a:r>
              <a:rPr lang="ru-RU" sz="2800" b="1" u="sng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музыкальных данных</a:t>
            </a:r>
            <a:r>
              <a:rPr lang="ru-RU" sz="2800" b="1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43.02.16 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Туризм и </a:t>
            </a: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гостеприимство, 46.02.01 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Документационное обеспечение управления и </a:t>
            </a: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архивоведение, 35.01.28 </a:t>
            </a:r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Мастер столярного и мебельного </a:t>
            </a:r>
            <a:r>
              <a:rPr lang="ru-RU" sz="28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производства –</a:t>
            </a:r>
            <a:r>
              <a:rPr lang="ru-RU" sz="2800" b="1" u="sng" dirty="0" smtClean="0">
                <a:solidFill>
                  <a:srgbClr val="A31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вступительных испытаний НЕТ</a:t>
            </a:r>
            <a:endParaRPr lang="ru-RU" sz="2800" b="1" u="sng" dirty="0">
              <a:solidFill>
                <a:srgbClr val="A31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107950" indent="450215" algn="just"/>
            <a:endParaRPr lang="ru-RU" sz="2800" b="1" dirty="0">
              <a:solidFill>
                <a:srgbClr val="A31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107950" indent="450215" algn="just">
              <a:spcAft>
                <a:spcPts val="0"/>
              </a:spcAft>
            </a:pPr>
            <a:endParaRPr lang="ru-RU" sz="2400" b="1" dirty="0">
              <a:solidFill>
                <a:srgbClr val="A31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0" y="-161778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9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3" y="0"/>
            <a:ext cx="11200327" cy="1320800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ПРОФЕССИОНАЛИТЕТ</a:t>
            </a:r>
            <a:endParaRPr lang="ru-RU" sz="5400" b="1" dirty="0">
              <a:solidFill>
                <a:srgbClr val="20386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77818"/>
            <a:ext cx="12099636" cy="5380182"/>
          </a:xfrm>
        </p:spPr>
        <p:txBody>
          <a:bodyPr>
            <a:normAutofit/>
          </a:bodyPr>
          <a:lstStyle/>
          <a:p>
            <a:pPr marL="92075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4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0" y="0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8" y="2517818"/>
            <a:ext cx="7932336" cy="403693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92" y="2985796"/>
            <a:ext cx="3119056" cy="31009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6670" y="1317490"/>
            <a:ext cx="116317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Georgia" panose="02040502050405020303" pitchFamily="18" charset="0"/>
              </a:rPr>
              <a:t>Архангельский педагогический колледж с 2023 года является </a:t>
            </a:r>
            <a:endParaRPr lang="ru-RU" sz="26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базой </a:t>
            </a:r>
            <a:r>
              <a:rPr lang="ru-RU" sz="2600" b="1" dirty="0">
                <a:solidFill>
                  <a:srgbClr val="0070C0"/>
                </a:solidFill>
                <a:latin typeface="Georgia" panose="02040502050405020303" pitchFamily="18" charset="0"/>
              </a:rPr>
              <a:t>образовательного кластера </a:t>
            </a:r>
            <a:r>
              <a:rPr lang="ru-RU" sz="2600" b="1" dirty="0">
                <a:solidFill>
                  <a:srgbClr val="A31D86"/>
                </a:solidFill>
                <a:latin typeface="Georgia" panose="02040502050405020303" pitchFamily="18" charset="0"/>
              </a:rPr>
              <a:t>«</a:t>
            </a:r>
            <a:r>
              <a:rPr lang="ru-RU" sz="2600" b="1" dirty="0" err="1">
                <a:solidFill>
                  <a:srgbClr val="A31D86"/>
                </a:solidFill>
                <a:latin typeface="Georgia" panose="02040502050405020303" pitchFamily="18" charset="0"/>
              </a:rPr>
              <a:t>ПРОобразование</a:t>
            </a:r>
            <a:r>
              <a:rPr lang="ru-RU" sz="2600" b="1" dirty="0">
                <a:solidFill>
                  <a:srgbClr val="A31D86"/>
                </a:solidFill>
                <a:latin typeface="Georgia" panose="02040502050405020303" pitchFamily="18" charset="0"/>
              </a:rPr>
              <a:t>» </a:t>
            </a:r>
            <a:endParaRPr lang="ru-RU" sz="2600" b="1" dirty="0" smtClean="0">
              <a:solidFill>
                <a:srgbClr val="A31D86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A31D86"/>
                </a:solidFill>
                <a:latin typeface="Georgia" panose="02040502050405020303" pitchFamily="18" charset="0"/>
              </a:rPr>
              <a:t>Федерального </a:t>
            </a:r>
            <a:r>
              <a:rPr lang="ru-RU" sz="2600" b="1" dirty="0">
                <a:solidFill>
                  <a:srgbClr val="A31D86"/>
                </a:solidFill>
                <a:latin typeface="Georgia" panose="02040502050405020303" pitchFamily="18" charset="0"/>
              </a:rPr>
              <a:t>проекта «ПРОФЕССИОНАЛИТЕТ»</a:t>
            </a:r>
          </a:p>
        </p:txBody>
      </p:sp>
    </p:spTree>
    <p:extLst>
      <p:ext uri="{BB962C8B-B14F-4D97-AF65-F5344CB8AC3E}">
        <p14:creationId xmlns:p14="http://schemas.microsoft.com/office/powerpoint/2010/main" val="8497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147782"/>
            <a:ext cx="12071927" cy="1320800"/>
          </a:xfrm>
        </p:spPr>
        <p:txBody>
          <a:bodyPr anchor="ctr">
            <a:noAutofit/>
          </a:bodyPr>
          <a:lstStyle/>
          <a:p>
            <a:pPr algn="ctr"/>
            <a:r>
              <a:rPr lang="ru-RU" sz="5400" b="1" dirty="0">
                <a:solidFill>
                  <a:srgbClr val="203864"/>
                </a:solidFill>
                <a:latin typeface="Georgia" panose="02040502050405020303" pitchFamily="18" charset="0"/>
              </a:rPr>
              <a:t>ПРОФЕССИОНАЛИТЕТ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51709"/>
            <a:ext cx="12192000" cy="53062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	</a:t>
            </a:r>
            <a:endParaRPr lang="ru-RU" sz="3200" u="sng" dirty="0"/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-101600" y="-16683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Приёмная кампания\2025 приемная кампания\IMG_3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00" y="-130302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иёмная кампания\2025 приемная кампания\IMG_3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риёмная кампания\2025 приемная кампания\IMG_8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3200" y="-21259800"/>
            <a:ext cx="26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Приёмная кампания\2025 приемная кампания\IMG_86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1633047"/>
            <a:ext cx="3962400" cy="48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Приёмная кампания\2025 приемная кампания\IMG_3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91" y="1633047"/>
            <a:ext cx="6149009" cy="45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66" y="286328"/>
            <a:ext cx="11881806" cy="1071418"/>
          </a:xfrm>
        </p:spPr>
        <p:txBody>
          <a:bodyPr anchor="ctr">
            <a:noAutofit/>
          </a:bodyPr>
          <a:lstStyle/>
          <a:p>
            <a:pPr algn="ctr"/>
            <a:r>
              <a:rPr lang="ru-RU" sz="5400" b="1" dirty="0">
                <a:solidFill>
                  <a:srgbClr val="203864"/>
                </a:solidFill>
                <a:latin typeface="Georgia" panose="02040502050405020303" pitchFamily="18" charset="0"/>
              </a:rPr>
              <a:t>ПРОФЕССИОНАЛИТЕТ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891" y="1754909"/>
            <a:ext cx="12034981" cy="51030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20386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		</a:t>
            </a:r>
            <a:endParaRPr lang="ru-RU" sz="2600" b="1" dirty="0">
              <a:solidFill>
                <a:srgbClr val="203864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Книжная палата Архангельской области. Музей истории Архангельского  педагогического колледжа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803" t="24091" r="33360" b="29022"/>
          <a:stretch>
            <a:fillRect/>
          </a:stretch>
        </p:blipFill>
        <p:spPr bwMode="auto">
          <a:xfrm>
            <a:off x="-1" y="-79548"/>
            <a:ext cx="1609725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Приёмная кампания\2025 приемная кампания\Фото\photo_2024-11-12_14-36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1283874"/>
            <a:ext cx="5293217" cy="50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Приёмная кампания\2025 приемная кампания\IMG_7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89" y="1570182"/>
            <a:ext cx="5932083" cy="47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Приёмная кампания\2025 приемная кампания\Фото\IMG_8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31" y="-16117957"/>
            <a:ext cx="2678400" cy="40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912</TotalTime>
  <Words>528</Words>
  <Application>Microsoft Office PowerPoint</Application>
  <PresentationFormat>Произвольный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ПРИЕМНАЯ КАМПАНИЯ  2025 Сделай важный шаг в своей  жизни - стань обучающимся «Архангельского педагогического колледжа»</vt:lpstr>
      <vt:lpstr>План приёма 2025</vt:lpstr>
      <vt:lpstr>План приёма 2025</vt:lpstr>
      <vt:lpstr>Документы для поступления</vt:lpstr>
      <vt:lpstr>Как подать документы</vt:lpstr>
      <vt:lpstr>Вступительные испытания</vt:lpstr>
      <vt:lpstr>ПРОФЕССИОНАЛИТЕТ</vt:lpstr>
      <vt:lpstr>ПРОФЕССИОНАЛИТЕТ</vt:lpstr>
      <vt:lpstr>ПРОФЕССИОНАЛИТЕТ</vt:lpstr>
      <vt:lpstr>ПРОФЕССИОНАЛИТЕТ</vt:lpstr>
      <vt:lpstr>ПРОФЕССИОНАЛИТЕТ</vt:lpstr>
      <vt:lpstr>СПАСИБО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отделения сервиса  «Итоги обобщающего контроля по специальности Туризм»</dc:title>
  <dc:creator>Пользователь</dc:creator>
  <cp:lastModifiedBy>Илья</cp:lastModifiedBy>
  <cp:revision>93</cp:revision>
  <dcterms:created xsi:type="dcterms:W3CDTF">2023-03-06T07:39:05Z</dcterms:created>
  <dcterms:modified xsi:type="dcterms:W3CDTF">2024-11-12T11:52:48Z</dcterms:modified>
</cp:coreProperties>
</file>