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61" r:id="rId3"/>
    <p:sldId id="275" r:id="rId4"/>
    <p:sldId id="276" r:id="rId5"/>
    <p:sldId id="271" r:id="rId6"/>
    <p:sldId id="277" r:id="rId7"/>
    <p:sldId id="263" r:id="rId8"/>
    <p:sldId id="278" r:id="rId9"/>
    <p:sldId id="267" r:id="rId10"/>
    <p:sldId id="279" r:id="rId11"/>
    <p:sldId id="280" r:id="rId12"/>
    <p:sldId id="268" r:id="rId13"/>
    <p:sldId id="281" r:id="rId14"/>
    <p:sldId id="282" r:id="rId15"/>
    <p:sldId id="283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2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A6E19-23AD-4189-B9A0-DC00625655F9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E93E3-0D45-4D5F-BEA2-52C4AE33F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130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Направление 47.03.01</a:t>
            </a:r>
            <a:r>
              <a:rPr lang="ru-RU" baseline="0" dirty="0" smtClean="0"/>
              <a:t> Философия реализуется кафедрой философии и социологии Высшей школы социально-гуманитарных наук и международной коммуникации САФУ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E93E3-0D45-4D5F-BEA2-52C4AE33F03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853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Также можно следить</a:t>
            </a:r>
            <a:r>
              <a:rPr lang="ru-RU" baseline="0" dirty="0" smtClean="0"/>
              <a:t> за новостями и узнавать информацию на странице Высшей школы социально-гуманитарных наук и международной коммуникации на сайте САФУ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7024B-C759-4764-AE78-D38F12AB485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159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университете действует система</a:t>
            </a:r>
            <a:r>
              <a:rPr lang="ru-RU" baseline="0" dirty="0" smtClean="0"/>
              <a:t> поддержки электронного обучения и дистанционных образовательных технологий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7024B-C759-4764-AE78-D38F12AB485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165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университете</a:t>
            </a:r>
            <a:r>
              <a:rPr lang="ru-RU" baseline="0" dirty="0" smtClean="0"/>
              <a:t> действует электронное расписание, доступное с любого мобильного устройства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7024B-C759-4764-AE78-D38F12AB485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830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Руководителем</a:t>
            </a:r>
            <a:r>
              <a:rPr lang="ru-RU" baseline="0" dirty="0" smtClean="0"/>
              <a:t> кафедры является ректор САФУ </a:t>
            </a:r>
            <a:r>
              <a:rPr lang="ru-RU" baseline="0" dirty="0" err="1" smtClean="0"/>
              <a:t>Е.В.Кудряшова</a:t>
            </a:r>
            <a:r>
              <a:rPr lang="ru-RU" baseline="0" dirty="0" smtClean="0"/>
              <a:t>. Руководитель образовательной программы по Философии осуществляет оперативное управление кафедрой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7024B-C759-4764-AE78-D38F12AB485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084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Кафедра располагается в кабинете 411 Научной библиотеки САФУ (ул. Смольный Буян, д.1)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7024B-C759-4764-AE78-D38F12AB485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015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При</a:t>
            </a:r>
            <a:r>
              <a:rPr lang="ru-RU" baseline="0" dirty="0" smtClean="0"/>
              <a:t> поступлении на направление подготовки 47.03.01 Философия надо иметь в виду данную информацию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E93E3-0D45-4D5F-BEA2-52C4AE33F03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073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Ценность совре­менной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Liberal Arts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заключается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многопрофильности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междисциплинарности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и принципиальной интерактивности учебного процесса.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E93E3-0D45-4D5F-BEA2-52C4AE33F03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338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это не значит, что философское образование гарантирует  стопроцентный успех. Оно создает условие для самореализации, а уж как им воспользоваться – зависит от самого выпускника.</a:t>
            </a:r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E93E3-0D45-4D5F-BEA2-52C4AE33F03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455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 окончания бакалавриата у выпускника есть возможность продолжения обучения в магистратуре</a:t>
            </a:r>
            <a:r>
              <a:rPr lang="ru-RU" baseline="0" dirty="0" smtClean="0"/>
              <a:t> (далее в аспирантуре) на образовательных программах, реализуемых в том числе кафедрой философии и социологии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7024B-C759-4764-AE78-D38F12AB485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02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</a:t>
            </a:r>
            <a:r>
              <a:rPr lang="ru-RU" baseline="0" dirty="0" smtClean="0"/>
              <a:t> аспекты обучения контролируются учебным офисом Высшей школы социально-гуманитарных наук и международной коммуникации, располагающемся в корпусе на </a:t>
            </a:r>
            <a:r>
              <a:rPr lang="ru-RU" baseline="0" dirty="0" err="1" smtClean="0"/>
              <a:t>пр.Ломоносова</a:t>
            </a:r>
            <a:r>
              <a:rPr lang="ru-RU" baseline="0" dirty="0" smtClean="0"/>
              <a:t>, д.2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7024B-C759-4764-AE78-D38F12AB485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168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получения подробной</a:t>
            </a:r>
            <a:r>
              <a:rPr lang="ru-RU" baseline="0" dirty="0" smtClean="0"/>
              <a:t> информации о работе Высшей школы социально-гуманитарных наук и международной коммуникации можно вступить в группу </a:t>
            </a:r>
            <a:r>
              <a:rPr lang="ru-RU" baseline="0" dirty="0" err="1" smtClean="0"/>
              <a:t>ВКонтакте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7024B-C759-4764-AE78-D38F12AB485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62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4F8E9-9DB3-43FE-8B78-E67E29678FCD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DA8A6-4FA4-48B5-8DFC-CC298C1D6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5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AAD9D-3739-44A1-83C6-E6EE9B89F10F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1DCB3-0AF6-4636-8C57-BA507A5E0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47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26A10-0567-429D-A868-D21FA5EB20B7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4C9D-A1BF-464C-B06D-97927D1F6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24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9D4AE-D06C-4354-BCB6-CF999186A36A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C09FD-CEBA-4197-8B74-7D5D25F68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38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9BAF4-2BB6-4D45-BA40-6A1D3B54C77D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8B9FA-2DB6-4FD6-A2CD-A3B2CD108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20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22762-551E-463B-B5F7-E7A278407311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B2E81-1581-4B84-A62B-460F379E7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75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6EE90-A50E-494A-A69E-9E8E72511550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09D24-029A-4825-A37E-9F82A1E36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76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5EFCB-7D4D-42C2-BBA9-672A3EEBE246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BDCB9-3A57-4712-B9CB-D3AD58D7A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37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4997D-2DB4-4985-9317-B84098A67573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88BD7-B189-4C93-8D9B-FF6A86D77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69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B0054-C0BA-488C-9FE9-29FFF60EFB22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2D41-7B3E-4859-920A-63E3868FD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34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A44E4-A791-484C-B6B2-DD22546BD6E5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94B7F-6B70-457D-9BF1-61C8DDD8E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B43CF5-A152-430A-A721-E8C193107671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665940-2452-4F9C-B13F-79D73A5EB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hssshi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ostupivnarfu" TargetMode="External"/><Relationship Id="rId7" Type="http://schemas.openxmlformats.org/officeDocument/2006/relationships/hyperlink" Target="https://vk.com/sociologisafu" TargetMode="External"/><Relationship Id="rId2" Type="http://schemas.openxmlformats.org/officeDocument/2006/relationships/hyperlink" Target="http://www.narfu.ru/entra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rfu.ru/hssshic/struktura-i-kontakty/kafedry/dept_of_philosophy/" TargetMode="External"/><Relationship Id="rId5" Type="http://schemas.openxmlformats.org/officeDocument/2006/relationships/hyperlink" Target="https://vk.com/hssshic" TargetMode="External"/><Relationship Id="rId4" Type="http://schemas.openxmlformats.org/officeDocument/2006/relationships/hyperlink" Target="http://www.narfu.ru/hssshic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arfu.ru/hssshic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akai.pomorsu.ru/porta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z.narfu.r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47.03.01 Философия</a:t>
            </a:r>
            <a:br>
              <a:rPr lang="ru-RU" sz="3200" b="1" dirty="0" smtClean="0"/>
            </a:br>
            <a:r>
              <a:rPr lang="ru-RU" sz="3200" b="1" dirty="0" smtClean="0"/>
              <a:t>       направление подготовки </a:t>
            </a:r>
            <a:r>
              <a:rPr lang="ru-RU" sz="3200" b="1" dirty="0" err="1" smtClean="0"/>
              <a:t>бакалавриата</a:t>
            </a:r>
            <a:endParaRPr lang="ru-RU" sz="3200" b="1" dirty="0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332"/>
            <a:ext cx="8435975" cy="4069698"/>
          </a:xfrm>
        </p:spPr>
      </p:pic>
    </p:spTree>
    <p:extLst>
      <p:ext uri="{BB962C8B-B14F-4D97-AF65-F5344CB8AC3E}">
        <p14:creationId xmlns:p14="http://schemas.microsoft.com/office/powerpoint/2010/main" val="353402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030" y="-27384"/>
            <a:ext cx="3893470" cy="251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Учебный офис </a:t>
            </a:r>
            <a:r>
              <a:rPr lang="ru-RU" dirty="0" err="1" smtClean="0"/>
              <a:t>ВШСГНиМК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59421"/>
            <a:ext cx="8579296" cy="4525963"/>
          </a:xfrm>
        </p:spPr>
        <p:txBody>
          <a:bodyPr/>
          <a:lstStyle/>
          <a:p>
            <a:r>
              <a:rPr lang="ru-RU" sz="2400" dirty="0"/>
              <a:t>Приемная </a:t>
            </a:r>
            <a:r>
              <a:rPr lang="ru-RU" sz="2400" dirty="0" smtClean="0"/>
              <a:t>директора: </a:t>
            </a:r>
            <a:r>
              <a:rPr lang="ru-RU" sz="2400" b="1" dirty="0" smtClean="0"/>
              <a:t>Соболева </a:t>
            </a:r>
            <a:r>
              <a:rPr lang="ru-RU" sz="2400" b="1" dirty="0"/>
              <a:t>Виктория </a:t>
            </a:r>
            <a:r>
              <a:rPr lang="ru-RU" sz="2400" b="1" dirty="0" smtClean="0"/>
              <a:t>Витальевна</a:t>
            </a:r>
            <a:r>
              <a:rPr lang="ru-RU" sz="2400" dirty="0" smtClean="0"/>
              <a:t>, </a:t>
            </a:r>
            <a:r>
              <a:rPr lang="ru-RU" sz="2400" dirty="0" err="1" smtClean="0"/>
              <a:t>каб</a:t>
            </a:r>
            <a:r>
              <a:rPr lang="ru-RU" sz="2400" dirty="0"/>
              <a:t>. 214, 68-33-30, 21-61-00, доб. 22-72</a:t>
            </a:r>
          </a:p>
          <a:p>
            <a:r>
              <a:rPr lang="ru-RU" sz="2400" dirty="0" smtClean="0"/>
              <a:t>Ведущий эксперт: </a:t>
            </a:r>
            <a:r>
              <a:rPr lang="ru-RU" sz="2400" b="1" dirty="0" err="1" smtClean="0"/>
              <a:t>Оксова</a:t>
            </a:r>
            <a:r>
              <a:rPr lang="ru-RU" sz="2400" b="1" dirty="0" smtClean="0"/>
              <a:t> </a:t>
            </a:r>
            <a:r>
              <a:rPr lang="ru-RU" sz="2400" b="1" dirty="0"/>
              <a:t>Анна </a:t>
            </a:r>
            <a:r>
              <a:rPr lang="ru-RU" sz="2400" b="1" dirty="0" smtClean="0"/>
              <a:t>Вячеславовна</a:t>
            </a:r>
            <a:r>
              <a:rPr lang="ru-RU" sz="2400" dirty="0" smtClean="0"/>
              <a:t>, </a:t>
            </a:r>
            <a:r>
              <a:rPr lang="ru-RU" sz="2400" dirty="0" err="1"/>
              <a:t>каб</a:t>
            </a:r>
            <a:r>
              <a:rPr lang="ru-RU" sz="2400" dirty="0"/>
              <a:t>. 215, 21-61-00, доб. 22-75</a:t>
            </a:r>
          </a:p>
          <a:p>
            <a:r>
              <a:rPr lang="ru-RU" sz="2400" dirty="0" smtClean="0"/>
              <a:t>Коммерческие студенты: </a:t>
            </a:r>
            <a:r>
              <a:rPr lang="ru-RU" sz="2400" b="1" dirty="0" err="1" smtClean="0"/>
              <a:t>Тарабина</a:t>
            </a:r>
            <a:r>
              <a:rPr lang="ru-RU" sz="2400" b="1" dirty="0" smtClean="0"/>
              <a:t> </a:t>
            </a:r>
            <a:r>
              <a:rPr lang="ru-RU" sz="2400" b="1" dirty="0"/>
              <a:t>Надежда </a:t>
            </a:r>
            <a:r>
              <a:rPr lang="ru-RU" sz="2400" b="1" dirty="0" smtClean="0"/>
              <a:t>Кирилловна</a:t>
            </a:r>
            <a:r>
              <a:rPr lang="ru-RU" sz="2400" dirty="0" smtClean="0"/>
              <a:t>, </a:t>
            </a:r>
            <a:r>
              <a:rPr lang="ru-RU" sz="2400" dirty="0" err="1" smtClean="0"/>
              <a:t>каб</a:t>
            </a:r>
            <a:r>
              <a:rPr lang="ru-RU" sz="2400" dirty="0"/>
              <a:t>. 215, 21-61-00, доб. 22-73</a:t>
            </a:r>
          </a:p>
          <a:p>
            <a:r>
              <a:rPr lang="ru-RU" sz="2400" dirty="0" smtClean="0"/>
              <a:t>Личные </a:t>
            </a:r>
            <a:r>
              <a:rPr lang="ru-RU" sz="2400" dirty="0"/>
              <a:t>дела </a:t>
            </a:r>
            <a:r>
              <a:rPr lang="ru-RU" sz="2400" dirty="0" smtClean="0"/>
              <a:t>студентов: </a:t>
            </a:r>
            <a:r>
              <a:rPr lang="ru-RU" sz="2400" b="1" dirty="0" err="1" smtClean="0"/>
              <a:t>Бубнова</a:t>
            </a:r>
            <a:r>
              <a:rPr lang="ru-RU" sz="2400" b="1" dirty="0" smtClean="0"/>
              <a:t> </a:t>
            </a:r>
            <a:r>
              <a:rPr lang="ru-RU" sz="2400" b="1" dirty="0"/>
              <a:t>Юлия </a:t>
            </a:r>
            <a:r>
              <a:rPr lang="ru-RU" sz="2400" b="1" dirty="0" smtClean="0"/>
              <a:t>Германовна</a:t>
            </a:r>
            <a:r>
              <a:rPr lang="ru-RU" sz="2400" dirty="0" smtClean="0"/>
              <a:t>, </a:t>
            </a:r>
            <a:r>
              <a:rPr lang="ru-RU" sz="2400" dirty="0" err="1" smtClean="0"/>
              <a:t>каб</a:t>
            </a:r>
            <a:r>
              <a:rPr lang="ru-RU" sz="2400" dirty="0"/>
              <a:t>. 219, 21-61-00, доб. 22-36</a:t>
            </a:r>
          </a:p>
          <a:p>
            <a:r>
              <a:rPr lang="ru-RU" sz="2400" dirty="0" smtClean="0"/>
              <a:t>Текущие вопросы: </a:t>
            </a:r>
            <a:r>
              <a:rPr lang="ru-RU" sz="2400" b="1" dirty="0"/>
              <a:t>Шакирова Ирина </a:t>
            </a:r>
            <a:r>
              <a:rPr lang="ru-RU" sz="2400" b="1" dirty="0" smtClean="0"/>
              <a:t>Сергеевна, Шилова </a:t>
            </a:r>
            <a:r>
              <a:rPr lang="ru-RU" sz="2400" b="1" dirty="0"/>
              <a:t>Елена </a:t>
            </a:r>
            <a:r>
              <a:rPr lang="ru-RU" sz="2400" b="1" dirty="0" smtClean="0"/>
              <a:t>Васильевна</a:t>
            </a:r>
            <a:r>
              <a:rPr lang="ru-RU" sz="2400" dirty="0" smtClean="0"/>
              <a:t>, </a:t>
            </a:r>
            <a:r>
              <a:rPr lang="ru-RU" sz="2400" dirty="0" err="1" smtClean="0"/>
              <a:t>каб</a:t>
            </a:r>
            <a:r>
              <a:rPr lang="ru-RU" sz="2400" dirty="0"/>
              <a:t>. 210, 68-20-38; 21-61-00, доб. 22-69</a:t>
            </a:r>
          </a:p>
        </p:txBody>
      </p:sp>
    </p:spTree>
    <p:extLst>
      <p:ext uri="{BB962C8B-B14F-4D97-AF65-F5344CB8AC3E}">
        <p14:creationId xmlns:p14="http://schemas.microsoft.com/office/powerpoint/2010/main" val="354421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Важные ресурсы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5435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Группа </a:t>
            </a:r>
            <a:r>
              <a:rPr lang="ru-RU" sz="2400" dirty="0" err="1"/>
              <a:t>ВКонтакте</a:t>
            </a:r>
            <a:endParaRPr lang="ru-RU" sz="2400" dirty="0"/>
          </a:p>
          <a:p>
            <a:r>
              <a:rPr lang="ru-RU" sz="2400" b="1" dirty="0" err="1"/>
              <a:t>ВШСГНиМК</a:t>
            </a:r>
            <a:r>
              <a:rPr lang="ru-RU" sz="2400" b="1" dirty="0"/>
              <a:t> САФУ</a:t>
            </a:r>
          </a:p>
          <a:p>
            <a:r>
              <a:rPr lang="ru-RU" sz="2400" dirty="0"/>
              <a:t>Информационная группа Высшей школы социально-гуманитарных наук и международной коммуникации </a:t>
            </a:r>
            <a:r>
              <a:rPr lang="ru-RU" sz="2400" dirty="0" smtClean="0"/>
              <a:t>САФУ</a:t>
            </a:r>
          </a:p>
          <a:p>
            <a:r>
              <a:rPr lang="en-US" sz="2400" dirty="0">
                <a:hlinkClick r:id="rId3"/>
              </a:rPr>
              <a:t>https://vk.com/hssshic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776" y="1196752"/>
            <a:ext cx="2520000" cy="25200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13" y="3861048"/>
            <a:ext cx="3960000" cy="251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01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Приемная комиссия САФУ</a:t>
            </a:r>
          </a:p>
          <a:p>
            <a:r>
              <a:rPr lang="ru-RU" sz="1900" dirty="0" smtClean="0"/>
              <a:t>наб</a:t>
            </a:r>
            <a:r>
              <a:rPr lang="ru-RU" sz="1900" dirty="0"/>
              <a:t>. </a:t>
            </a:r>
            <a:r>
              <a:rPr lang="ru-RU" sz="1900" dirty="0" err="1" smtClean="0"/>
              <a:t>Сев.Двины</a:t>
            </a:r>
            <a:r>
              <a:rPr lang="ru-RU" sz="1900" dirty="0"/>
              <a:t>, д. 17, корп. 1, кабинет </a:t>
            </a:r>
            <a:r>
              <a:rPr lang="ru-RU" sz="1900" dirty="0" smtClean="0"/>
              <a:t>3111а, 3104. Тел</a:t>
            </a:r>
            <a:r>
              <a:rPr lang="ru-RU" sz="1900" dirty="0"/>
              <a:t>. 21-61-89, </a:t>
            </a:r>
            <a:r>
              <a:rPr lang="ru-RU" sz="1900" dirty="0" smtClean="0"/>
              <a:t>21-61-59</a:t>
            </a:r>
          </a:p>
          <a:p>
            <a:r>
              <a:rPr lang="en-US" sz="1900" dirty="0" smtClean="0">
                <a:hlinkClick r:id="rId2"/>
              </a:rPr>
              <a:t>http</a:t>
            </a:r>
            <a:r>
              <a:rPr lang="en-US" sz="1900" dirty="0">
                <a:hlinkClick r:id="rId2"/>
              </a:rPr>
              <a:t>://www.narfu.ru/entrant</a:t>
            </a:r>
            <a:r>
              <a:rPr lang="en-US" sz="1900" dirty="0" smtClean="0">
                <a:hlinkClick r:id="rId2"/>
              </a:rPr>
              <a:t>/</a:t>
            </a:r>
            <a:r>
              <a:rPr lang="ru-RU" sz="1900" dirty="0" smtClean="0"/>
              <a:t> </a:t>
            </a:r>
          </a:p>
          <a:p>
            <a:r>
              <a:rPr lang="en-US" sz="1900" dirty="0">
                <a:hlinkClick r:id="rId3"/>
              </a:rPr>
              <a:t>https://</a:t>
            </a:r>
            <a:r>
              <a:rPr lang="en-US" sz="1900" dirty="0" smtClean="0">
                <a:hlinkClick r:id="rId3"/>
              </a:rPr>
              <a:t>vk.com/postupivnarfu</a:t>
            </a:r>
            <a:r>
              <a:rPr lang="ru-RU" sz="1900" dirty="0" smtClean="0"/>
              <a:t> </a:t>
            </a:r>
          </a:p>
          <a:p>
            <a:pPr marL="0" indent="0">
              <a:buNone/>
            </a:pPr>
            <a:r>
              <a:rPr lang="ru-RU" sz="2800" b="1" dirty="0" err="1" smtClean="0"/>
              <a:t>ВШСГНиМК</a:t>
            </a:r>
            <a:r>
              <a:rPr lang="ru-RU" sz="2800" b="1" dirty="0" smtClean="0"/>
              <a:t> САФУ</a:t>
            </a:r>
          </a:p>
          <a:p>
            <a:r>
              <a:rPr lang="ru-RU" sz="1900" dirty="0" smtClean="0"/>
              <a:t>пр</a:t>
            </a:r>
            <a:r>
              <a:rPr lang="ru-RU" sz="1900" dirty="0"/>
              <a:t>. Ломоносова, д.2, кабинет </a:t>
            </a:r>
            <a:r>
              <a:rPr lang="ru-RU" sz="1900" dirty="0" smtClean="0"/>
              <a:t>214. Тел</a:t>
            </a:r>
            <a:r>
              <a:rPr lang="ru-RU" sz="1900" dirty="0"/>
              <a:t>. 68-33-30 </a:t>
            </a:r>
          </a:p>
          <a:p>
            <a:r>
              <a:rPr lang="en-US" sz="1900" dirty="0">
                <a:hlinkClick r:id="rId4"/>
              </a:rPr>
              <a:t>http://www.narfu.ru/hssshic</a:t>
            </a:r>
            <a:r>
              <a:rPr lang="en-US" sz="1900" dirty="0" smtClean="0">
                <a:hlinkClick r:id="rId4"/>
              </a:rPr>
              <a:t>/</a:t>
            </a:r>
            <a:endParaRPr lang="ru-RU" sz="1900" dirty="0" smtClean="0"/>
          </a:p>
          <a:p>
            <a:r>
              <a:rPr lang="en-US" sz="1900" dirty="0">
                <a:hlinkClick r:id="rId5"/>
              </a:rPr>
              <a:t>https://</a:t>
            </a:r>
            <a:r>
              <a:rPr lang="en-US" sz="1900" dirty="0" smtClean="0">
                <a:hlinkClick r:id="rId5"/>
              </a:rPr>
              <a:t>vk.com/hssshic</a:t>
            </a:r>
            <a:r>
              <a:rPr lang="ru-RU" sz="1900" dirty="0" smtClean="0"/>
              <a:t> </a:t>
            </a:r>
          </a:p>
          <a:p>
            <a:pPr marL="0" indent="0">
              <a:buNone/>
            </a:pPr>
            <a:r>
              <a:rPr lang="ru-RU" sz="2800" b="1" dirty="0"/>
              <a:t>Кафедра философии и </a:t>
            </a:r>
            <a:r>
              <a:rPr lang="ru-RU" sz="2800" b="1" dirty="0" smtClean="0"/>
              <a:t>социологии</a:t>
            </a:r>
          </a:p>
          <a:p>
            <a:r>
              <a:rPr lang="ru-RU" sz="1900" dirty="0" smtClean="0"/>
              <a:t>ул</a:t>
            </a:r>
            <a:r>
              <a:rPr lang="ru-RU" sz="1900" dirty="0"/>
              <a:t>. Смольный Буян, д.1, кабинет </a:t>
            </a:r>
            <a:r>
              <a:rPr lang="ru-RU" sz="1900" dirty="0" smtClean="0"/>
              <a:t>411. Тел</a:t>
            </a:r>
            <a:r>
              <a:rPr lang="ru-RU" sz="1900" dirty="0"/>
              <a:t>. 66-67-73, 68-26-99 </a:t>
            </a:r>
          </a:p>
          <a:p>
            <a:r>
              <a:rPr lang="en-US" sz="1900" dirty="0">
                <a:hlinkClick r:id="rId6"/>
              </a:rPr>
              <a:t>http://www.narfu.ru/hssshic/struktura-i-kontakty/kafedry/dept_of_philosophy</a:t>
            </a:r>
            <a:r>
              <a:rPr lang="en-US" sz="1900" dirty="0" smtClean="0">
                <a:hlinkClick r:id="rId6"/>
              </a:rPr>
              <a:t>/</a:t>
            </a:r>
            <a:endParaRPr lang="ru-RU" sz="1900" dirty="0" smtClean="0"/>
          </a:p>
          <a:p>
            <a:r>
              <a:rPr lang="en-US" sz="1900" dirty="0" smtClean="0">
                <a:hlinkClick r:id="rId7"/>
              </a:rPr>
              <a:t>https</a:t>
            </a:r>
            <a:r>
              <a:rPr lang="en-US" sz="1900" dirty="0">
                <a:hlinkClick r:id="rId7"/>
              </a:rPr>
              <a:t>://</a:t>
            </a:r>
            <a:r>
              <a:rPr lang="en-US" sz="1900" dirty="0" smtClean="0">
                <a:hlinkClick r:id="rId7"/>
              </a:rPr>
              <a:t>vk.com/sociologisafu</a:t>
            </a:r>
            <a:r>
              <a:rPr lang="ru-RU" sz="1900" dirty="0" smtClean="0"/>
              <a:t> </a:t>
            </a:r>
          </a:p>
          <a:p>
            <a:pPr marL="0" indent="0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Важные ресурсы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5435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Сайт</a:t>
            </a:r>
          </a:p>
          <a:p>
            <a:r>
              <a:rPr lang="ru-RU" sz="2400" b="1" dirty="0"/>
              <a:t>Высшая школа социально-гуманитарных наук и международной коммуникации</a:t>
            </a:r>
          </a:p>
          <a:p>
            <a:r>
              <a:rPr lang="ru-RU" sz="2400" dirty="0" smtClean="0"/>
              <a:t>Страница Высшей </a:t>
            </a:r>
            <a:r>
              <a:rPr lang="ru-RU" sz="2400" dirty="0"/>
              <a:t>школы социально-гуманитарных наук и международной коммуникации </a:t>
            </a:r>
            <a:r>
              <a:rPr lang="ru-RU" sz="2400" dirty="0" smtClean="0"/>
              <a:t>на сайте САФУ</a:t>
            </a:r>
          </a:p>
          <a:p>
            <a:r>
              <a:rPr lang="en-US" sz="2400" dirty="0">
                <a:hlinkClick r:id="rId3"/>
              </a:rPr>
              <a:t>https://narfu.ru/hssshic/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76" y="1196766"/>
            <a:ext cx="2520000" cy="253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76" y="3837539"/>
            <a:ext cx="3960000" cy="256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2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Важные ресурсы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Сайт</a:t>
            </a:r>
          </a:p>
          <a:p>
            <a:r>
              <a:rPr lang="en-US" sz="2400" b="1" dirty="0"/>
              <a:t>Sakai</a:t>
            </a:r>
          </a:p>
          <a:p>
            <a:r>
              <a:rPr lang="ru-RU" sz="2400" dirty="0" smtClean="0"/>
              <a:t>Система </a:t>
            </a:r>
            <a:r>
              <a:rPr lang="ru-RU" sz="2400" dirty="0"/>
              <a:t>поддержки электронного обучения и ДОТ </a:t>
            </a:r>
            <a:r>
              <a:rPr lang="ru-RU" sz="2400" dirty="0" smtClean="0"/>
              <a:t>САФУ</a:t>
            </a:r>
          </a:p>
          <a:p>
            <a:r>
              <a:rPr lang="en-US" sz="2400" dirty="0">
                <a:hlinkClick r:id="rId3"/>
              </a:rPr>
              <a:t>https://sakai.pomorsu.ru/portal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76" y="1196752"/>
            <a:ext cx="2520000" cy="251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903" y="3861048"/>
            <a:ext cx="5231775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03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Важные ресурсы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5435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Сайт</a:t>
            </a:r>
          </a:p>
          <a:p>
            <a:r>
              <a:rPr lang="ru-RU" sz="2400" b="1" dirty="0" smtClean="0"/>
              <a:t>Расписание учебных занятий</a:t>
            </a:r>
            <a:endParaRPr lang="en-US" sz="2400" b="1" dirty="0"/>
          </a:p>
          <a:p>
            <a:r>
              <a:rPr lang="ru-RU" sz="2400" dirty="0" smtClean="0"/>
              <a:t>Электронное расписание</a:t>
            </a:r>
          </a:p>
          <a:p>
            <a:r>
              <a:rPr lang="en-US" sz="2400" dirty="0">
                <a:hlinkClick r:id="rId3"/>
              </a:rPr>
              <a:t>https://ruz.narfu.ru/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12" y="3933056"/>
            <a:ext cx="534788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76" y="1268760"/>
            <a:ext cx="2520000" cy="251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1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1547813" y="274638"/>
            <a:ext cx="7138987" cy="3082354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выпускники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рады Вашему выбору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Северном (Арктическом) федеральном университете имени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М.В.Ломоносова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направлению 47.03.01 Философия.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sz="5400" b="1" dirty="0" smtClean="0"/>
              <a:t>Благодарим </a:t>
            </a:r>
            <a:r>
              <a:rPr lang="ru-RU" sz="5400" b="1" dirty="0"/>
              <a:t>за внимание!</a:t>
            </a:r>
          </a:p>
          <a:p>
            <a:pPr marL="0" indent="0" algn="ctr">
              <a:buNone/>
            </a:pP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4427862" cy="48965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600" b="1" dirty="0"/>
              <a:t>Северный (Арктический) федеральный университет имени М.В. </a:t>
            </a:r>
            <a:r>
              <a:rPr lang="ru-RU" sz="2600" b="1" dirty="0" smtClean="0"/>
              <a:t>Ломоносова</a:t>
            </a:r>
          </a:p>
          <a:p>
            <a:pPr marL="0" indent="0" algn="ctr">
              <a:buNone/>
            </a:pPr>
            <a:endParaRPr lang="ru-RU" sz="2600" dirty="0"/>
          </a:p>
          <a:p>
            <a:pPr marL="0" indent="0" algn="ctr">
              <a:buNone/>
            </a:pPr>
            <a:r>
              <a:rPr lang="ru-RU" sz="2600" b="1" dirty="0"/>
              <a:t>Высшая школа социально-гуманитарных наук и международной </a:t>
            </a:r>
            <a:r>
              <a:rPr lang="ru-RU" sz="2600" b="1" dirty="0" smtClean="0"/>
              <a:t>коммуникации (</a:t>
            </a:r>
            <a:r>
              <a:rPr lang="ru-RU" sz="2600" b="1" dirty="0" err="1" smtClean="0"/>
              <a:t>ВШСГНиМК</a:t>
            </a:r>
            <a:r>
              <a:rPr lang="ru-RU" sz="2600" b="1" dirty="0" smtClean="0"/>
              <a:t>)</a:t>
            </a:r>
          </a:p>
          <a:p>
            <a:pPr marL="0" indent="0" algn="ctr">
              <a:buNone/>
            </a:pPr>
            <a:endParaRPr lang="ru-RU" sz="2600" b="1" dirty="0" smtClean="0"/>
          </a:p>
          <a:p>
            <a:pPr marL="0" indent="0" algn="ctr">
              <a:buNone/>
            </a:pPr>
            <a:r>
              <a:rPr lang="ru-RU" sz="2600" b="1" dirty="0" smtClean="0"/>
              <a:t>Кафедра философии и социологии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82" y="-27384"/>
            <a:ext cx="4544838" cy="651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0648"/>
            <a:ext cx="1431628" cy="13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r>
              <a:rPr lang="ru-RU" dirty="0" smtClean="0"/>
              <a:t>Кафедра философии и социологии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496" y="2780928"/>
            <a:ext cx="3039751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620303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Заведующий кафедрой – </a:t>
            </a:r>
            <a:r>
              <a:rPr lang="ru-RU" b="1" dirty="0" smtClean="0"/>
              <a:t>Кудряшова Елена Владимировна</a:t>
            </a:r>
            <a:r>
              <a:rPr lang="ru-RU" dirty="0" smtClean="0"/>
              <a:t>, д.ф.н., профессор</a:t>
            </a:r>
          </a:p>
          <a:p>
            <a:pPr marL="0" indent="0">
              <a:buNone/>
            </a:pPr>
            <a:r>
              <a:rPr lang="ru-RU" dirty="0" smtClean="0"/>
              <a:t>Заместитель заведующего – </a:t>
            </a:r>
            <a:r>
              <a:rPr lang="ru-RU" b="1" dirty="0"/>
              <a:t>Верещагин Илья Федорович</a:t>
            </a:r>
            <a:r>
              <a:rPr lang="ru-RU" dirty="0"/>
              <a:t>, </a:t>
            </a:r>
            <a:r>
              <a:rPr lang="ru-RU" dirty="0" err="1"/>
              <a:t>к.и.н</a:t>
            </a:r>
            <a:r>
              <a:rPr lang="ru-RU" dirty="0"/>
              <a:t>., магистр </a:t>
            </a:r>
            <a:r>
              <a:rPr lang="ru-RU" dirty="0" smtClean="0"/>
              <a:t>социологии</a:t>
            </a:r>
          </a:p>
          <a:p>
            <a:pPr marL="0" indent="0">
              <a:buNone/>
            </a:pPr>
            <a:r>
              <a:rPr lang="ru-RU" dirty="0" smtClean="0"/>
              <a:t>Руководитель программы – </a:t>
            </a:r>
            <a:r>
              <a:rPr lang="ru-RU" b="1" dirty="0" smtClean="0"/>
              <a:t>Ненашева Марина Викторовна</a:t>
            </a:r>
            <a:r>
              <a:rPr lang="ru-RU" dirty="0" smtClean="0"/>
              <a:t>, к.ф.н.</a:t>
            </a:r>
          </a:p>
        </p:txBody>
      </p:sp>
    </p:spTree>
    <p:extLst>
      <p:ext uri="{BB962C8B-B14F-4D97-AF65-F5344CB8AC3E}">
        <p14:creationId xmlns:p14="http://schemas.microsoft.com/office/powerpoint/2010/main" val="312164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496" y="2780928"/>
            <a:ext cx="3039751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r>
              <a:rPr lang="ru-RU" dirty="0" smtClean="0"/>
              <a:t>Кафедра философии и социологии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620303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Заведующий кабинетом – </a:t>
            </a:r>
            <a:r>
              <a:rPr lang="ru-RU" b="1" dirty="0" smtClean="0"/>
              <a:t>Семина Лидия Петровна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Специалист – </a:t>
            </a:r>
            <a:r>
              <a:rPr lang="ru-RU" b="1" dirty="0" smtClean="0"/>
              <a:t>Савельева Надежда Валерьевна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Специалист – </a:t>
            </a:r>
            <a:r>
              <a:rPr lang="ru-RU" b="1" dirty="0" smtClean="0"/>
              <a:t>Лазукина Тамара Сергеевна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ул</a:t>
            </a:r>
            <a:r>
              <a:rPr lang="ru-RU" dirty="0"/>
              <a:t>. Смольный Буян, д.1, </a:t>
            </a:r>
            <a:r>
              <a:rPr lang="ru-RU" dirty="0" err="1" smtClean="0"/>
              <a:t>каб</a:t>
            </a:r>
            <a:r>
              <a:rPr lang="ru-RU" dirty="0" smtClean="0"/>
              <a:t>. 411</a:t>
            </a:r>
          </a:p>
          <a:p>
            <a:pPr marL="0" indent="0">
              <a:buNone/>
            </a:pPr>
            <a:r>
              <a:rPr lang="ru-RU" dirty="0" smtClean="0"/>
              <a:t>68-26-99</a:t>
            </a:r>
          </a:p>
        </p:txBody>
      </p:sp>
    </p:spTree>
    <p:extLst>
      <p:ext uri="{BB962C8B-B14F-4D97-AF65-F5344CB8AC3E}">
        <p14:creationId xmlns:p14="http://schemas.microsoft.com/office/powerpoint/2010/main" val="178225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r>
              <a:rPr lang="ru-RU" dirty="0" smtClean="0"/>
              <a:t>Условия обучения и поступления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03001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Форма </a:t>
            </a:r>
            <a:r>
              <a:rPr lang="ru-RU" dirty="0" smtClean="0"/>
              <a:t>обучения</a:t>
            </a:r>
            <a:r>
              <a:rPr lang="ru-RU" dirty="0"/>
              <a:t> —</a:t>
            </a:r>
            <a:r>
              <a:rPr lang="ru-RU" dirty="0" smtClean="0"/>
              <a:t> </a:t>
            </a:r>
            <a:r>
              <a:rPr lang="ru-RU" dirty="0"/>
              <a:t>очная</a:t>
            </a:r>
          </a:p>
          <a:p>
            <a:pPr marL="0" indent="0">
              <a:buNone/>
            </a:pPr>
            <a:r>
              <a:rPr lang="ru-RU" dirty="0"/>
              <a:t>Срок </a:t>
            </a:r>
            <a:r>
              <a:rPr lang="ru-RU" dirty="0" smtClean="0"/>
              <a:t>обучения</a:t>
            </a:r>
            <a:r>
              <a:rPr lang="ru-RU" dirty="0"/>
              <a:t> —</a:t>
            </a:r>
            <a:r>
              <a:rPr lang="ru-RU" dirty="0" smtClean="0"/>
              <a:t> </a:t>
            </a:r>
            <a:r>
              <a:rPr lang="ru-RU" dirty="0"/>
              <a:t>4 года</a:t>
            </a:r>
          </a:p>
          <a:p>
            <a:pPr marL="0" indent="0">
              <a:buNone/>
            </a:pPr>
            <a:r>
              <a:rPr lang="ru-RU" dirty="0"/>
              <a:t>Количество бюджетных </a:t>
            </a:r>
            <a:r>
              <a:rPr lang="ru-RU" dirty="0" smtClean="0"/>
              <a:t>мест в 20</a:t>
            </a:r>
            <a:r>
              <a:rPr lang="en-US" dirty="0" smtClean="0"/>
              <a:t>20</a:t>
            </a:r>
            <a:r>
              <a:rPr lang="ru-RU" dirty="0" smtClean="0"/>
              <a:t> г. </a:t>
            </a:r>
            <a:r>
              <a:rPr lang="ru-RU" dirty="0"/>
              <a:t>— </a:t>
            </a:r>
            <a:r>
              <a:rPr lang="ru-RU" dirty="0" smtClean="0"/>
              <a:t>29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Вступительные испытания ЕГЭ:</a:t>
            </a:r>
            <a:endParaRPr lang="ru-RU" dirty="0"/>
          </a:p>
          <a:p>
            <a:r>
              <a:rPr lang="ru-RU" sz="2000" dirty="0" smtClean="0"/>
              <a:t>История;</a:t>
            </a:r>
          </a:p>
          <a:p>
            <a:r>
              <a:rPr lang="ru-RU" sz="2000" dirty="0" smtClean="0"/>
              <a:t>Обществознание</a:t>
            </a:r>
            <a:r>
              <a:rPr lang="ru-RU" sz="2000" dirty="0"/>
              <a:t>;</a:t>
            </a:r>
          </a:p>
          <a:p>
            <a:r>
              <a:rPr lang="ru-RU" sz="2000" dirty="0" smtClean="0"/>
              <a:t>Русский </a:t>
            </a:r>
            <a:r>
              <a:rPr lang="ru-RU" sz="2000" dirty="0"/>
              <a:t>язык.</a:t>
            </a:r>
          </a:p>
          <a:p>
            <a:pPr marL="0" indent="0">
              <a:buNone/>
            </a:pPr>
            <a:r>
              <a:rPr lang="ru-RU" dirty="0" smtClean="0"/>
              <a:t>Проходной </a:t>
            </a:r>
            <a:r>
              <a:rPr lang="ru-RU" dirty="0"/>
              <a:t>балл ЕГЭ в </a:t>
            </a:r>
            <a:r>
              <a:rPr lang="ru-RU" dirty="0" smtClean="0"/>
              <a:t>201</a:t>
            </a:r>
            <a:r>
              <a:rPr lang="en-US" dirty="0" smtClean="0"/>
              <a:t>9</a:t>
            </a:r>
            <a:r>
              <a:rPr lang="ru-RU" dirty="0" smtClean="0"/>
              <a:t> г. — 20</a:t>
            </a:r>
            <a:r>
              <a:rPr lang="en-US" dirty="0" smtClean="0"/>
              <a:t>2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Стоимость </a:t>
            </a:r>
            <a:r>
              <a:rPr lang="ru-RU" dirty="0"/>
              <a:t>платного обучения на </a:t>
            </a:r>
            <a:r>
              <a:rPr lang="ru-RU" dirty="0" smtClean="0"/>
              <a:t>2019/20</a:t>
            </a:r>
            <a:r>
              <a:rPr lang="en-US" dirty="0" smtClean="0"/>
              <a:t>20</a:t>
            </a:r>
            <a:r>
              <a:rPr lang="ru-RU" dirty="0" smtClean="0"/>
              <a:t> учебный год </a:t>
            </a:r>
            <a:r>
              <a:rPr lang="ru-RU" dirty="0"/>
              <a:t>— </a:t>
            </a:r>
            <a:r>
              <a:rPr lang="ru-RU" dirty="0" smtClean="0"/>
              <a:t>1</a:t>
            </a:r>
            <a:r>
              <a:rPr lang="en-US" dirty="0" smtClean="0"/>
              <a:t>52</a:t>
            </a:r>
            <a:r>
              <a:rPr lang="ru-RU" dirty="0" smtClean="0"/>
              <a:t> </a:t>
            </a:r>
            <a:r>
              <a:rPr lang="en-US" dirty="0" smtClean="0"/>
              <a:t>46</a:t>
            </a:r>
            <a:r>
              <a:rPr lang="ru-RU" dirty="0" smtClean="0"/>
              <a:t>0 </a:t>
            </a:r>
            <a:r>
              <a:rPr lang="ru-RU" dirty="0"/>
              <a:t>рублей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3701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786210"/>
          </a:xfrm>
        </p:spPr>
        <p:txBody>
          <a:bodyPr/>
          <a:lstStyle/>
          <a:p>
            <a:r>
              <a:rPr lang="ru-RU" sz="1800" b="1" dirty="0"/>
              <a:t> </a:t>
            </a:r>
            <a:r>
              <a:rPr lang="ru-RU" sz="1800" b="1" dirty="0" smtClean="0"/>
              <a:t>    </a:t>
            </a:r>
            <a:r>
              <a:rPr lang="ru-RU" sz="2400" b="1" dirty="0" smtClean="0"/>
              <a:t>В нашем университете реализуются </a:t>
            </a:r>
            <a:r>
              <a:rPr lang="ru-RU" sz="2400" b="1" dirty="0"/>
              <a:t>образовательные программы </a:t>
            </a:r>
            <a:r>
              <a:rPr lang="ru-RU" sz="2400" b="1" dirty="0" smtClean="0"/>
              <a:t>    </a:t>
            </a:r>
            <a:r>
              <a:rPr lang="ru-RU" sz="2400" b="1" dirty="0" err="1" smtClean="0"/>
              <a:t>бакалавриата</a:t>
            </a:r>
            <a:r>
              <a:rPr lang="ru-RU" sz="2400" b="1" dirty="0" smtClean="0"/>
              <a:t> </a:t>
            </a:r>
            <a:r>
              <a:rPr lang="ru-RU" sz="2400" b="1" dirty="0"/>
              <a:t>по модели свободных искусств и наук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(</a:t>
            </a:r>
            <a:r>
              <a:rPr lang="ru-RU" sz="2400" b="1" dirty="0" err="1"/>
              <a:t>Liberal</a:t>
            </a:r>
            <a:r>
              <a:rPr lang="ru-RU" sz="2400" b="1" dirty="0"/>
              <a:t> </a:t>
            </a:r>
            <a:r>
              <a:rPr lang="ru-RU" sz="2400" b="1" dirty="0" err="1"/>
              <a:t>Arts</a:t>
            </a:r>
            <a:r>
              <a:rPr lang="ru-RU" sz="2400" b="1" dirty="0"/>
              <a:t> </a:t>
            </a:r>
            <a:r>
              <a:rPr lang="ru-RU" sz="2400" b="1" dirty="0" err="1"/>
              <a:t>and</a:t>
            </a:r>
            <a:r>
              <a:rPr lang="ru-RU" sz="2400" b="1" dirty="0"/>
              <a:t> </a:t>
            </a:r>
            <a:r>
              <a:rPr lang="ru-RU" sz="2400" b="1" dirty="0" err="1"/>
              <a:t>Sciences</a:t>
            </a:r>
            <a:r>
              <a:rPr lang="ru-RU" sz="2400" b="1" dirty="0" smtClean="0"/>
              <a:t>)</a:t>
            </a:r>
            <a:endParaRPr lang="ru-RU" sz="2400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5496" y="2060848"/>
            <a:ext cx="9108504" cy="439248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/>
              <a:t>   </a:t>
            </a:r>
            <a:r>
              <a:rPr lang="ru-RU" sz="2300" dirty="0" smtClean="0"/>
              <a:t>Программы </a:t>
            </a:r>
            <a:r>
              <a:rPr lang="ru-RU" sz="2300" dirty="0"/>
              <a:t>основаны на принципах междисциплинарного образования и предлагают </a:t>
            </a:r>
            <a:r>
              <a:rPr lang="ru-RU" sz="2300" dirty="0" smtClean="0"/>
              <a:t>обучающимся:</a:t>
            </a:r>
          </a:p>
          <a:p>
            <a:pPr marL="176213" indent="-176213" algn="just"/>
            <a:r>
              <a:rPr lang="ru-RU" sz="2300" dirty="0" smtClean="0"/>
              <a:t>широкий </a:t>
            </a:r>
            <a:r>
              <a:rPr lang="ru-RU" sz="2300" dirty="0"/>
              <a:t>спектр гуманитарных дисциплин на первом этапе </a:t>
            </a:r>
            <a:r>
              <a:rPr lang="ru-RU" sz="2300" dirty="0" smtClean="0"/>
              <a:t>обучения по основному профилю (1-2 курсы);</a:t>
            </a:r>
          </a:p>
          <a:p>
            <a:pPr marL="176213" indent="-176213" algn="just"/>
            <a:r>
              <a:rPr lang="ru-RU" sz="2300" dirty="0" smtClean="0"/>
              <a:t>последующее </a:t>
            </a:r>
            <a:r>
              <a:rPr lang="ru-RU" sz="2300" dirty="0"/>
              <a:t>обучение </a:t>
            </a:r>
            <a:r>
              <a:rPr lang="ru-RU" sz="2300" dirty="0" smtClean="0"/>
              <a:t>по</a:t>
            </a:r>
            <a:r>
              <a:rPr lang="ru-RU" sz="2300" dirty="0"/>
              <a:t> </a:t>
            </a:r>
            <a:r>
              <a:rPr lang="ru-RU" sz="2300" dirty="0" smtClean="0"/>
              <a:t>основному профилю в сочетании с  освоением </a:t>
            </a:r>
            <a:r>
              <a:rPr lang="ru-RU" sz="2300" dirty="0"/>
              <a:t>дополнительного </a:t>
            </a:r>
            <a:r>
              <a:rPr lang="ru-RU" sz="2300" dirty="0" smtClean="0"/>
              <a:t>профиля (3-4 курсы). </a:t>
            </a:r>
          </a:p>
          <a:p>
            <a:pPr marL="0" indent="0" algn="just">
              <a:buNone/>
            </a:pPr>
            <a:r>
              <a:rPr lang="ru-RU" sz="2300" i="1" dirty="0" smtClean="0"/>
              <a:t>Например</a:t>
            </a:r>
            <a:r>
              <a:rPr lang="ru-RU" sz="2300" i="1" dirty="0"/>
              <a:t>, поступая на направление «Философия», студент </a:t>
            </a:r>
            <a:r>
              <a:rPr lang="ru-RU" sz="2300" i="1" dirty="0" smtClean="0"/>
              <a:t>получает серьёзную подготовку по основному профилю («Философия») и параллельно осваивает дополнительный </a:t>
            </a:r>
            <a:r>
              <a:rPr lang="ru-RU" sz="2300" i="1" dirty="0"/>
              <a:t>профиль: «Культурология», «Социология», «Религиоведение», «Журналистика» или «Интеллектуальные системы в гуманитарной сфере» (по выбору). </a:t>
            </a:r>
            <a:endParaRPr lang="ru-RU" sz="2300" i="1" dirty="0" smtClean="0"/>
          </a:p>
          <a:p>
            <a:pPr marL="0" indent="0" algn="just">
              <a:buNone/>
            </a:pPr>
            <a:endParaRPr lang="ru-RU" sz="2300" i="1" dirty="0"/>
          </a:p>
          <a:p>
            <a:pPr marL="0" indent="0"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6307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такой </a:t>
            </a:r>
            <a:r>
              <a:rPr lang="ru-RU" dirty="0" smtClean="0"/>
              <a:t>философ </a:t>
            </a:r>
            <a:r>
              <a:rPr lang="ru-RU" dirty="0"/>
              <a:t>и что он изучает?</a:t>
            </a:r>
            <a:endParaRPr 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/>
          <a:lstStyle/>
          <a:p>
            <a:pPr algn="just"/>
            <a:r>
              <a:rPr lang="ru-RU" sz="2400" b="1" dirty="0" smtClean="0"/>
              <a:t>профессиональный </a:t>
            </a:r>
            <a:r>
              <a:rPr lang="ru-RU" sz="2400" b="1" dirty="0"/>
              <a:t>эрудит, советник, </a:t>
            </a:r>
            <a:r>
              <a:rPr lang="ru-RU" sz="2400" b="1" dirty="0" smtClean="0"/>
              <a:t>консультант: </a:t>
            </a:r>
            <a:r>
              <a:rPr lang="ru-RU" sz="2400" dirty="0" smtClean="0"/>
              <a:t>история </a:t>
            </a:r>
            <a:r>
              <a:rPr lang="ru-RU" sz="2400" dirty="0"/>
              <a:t>философии, онтология, социальная философия, этика, эстетика, история мировой культуры, политология, психология, история </a:t>
            </a:r>
            <a:r>
              <a:rPr lang="ru-RU" sz="2400" dirty="0" smtClean="0"/>
              <a:t>политических и правовых </a:t>
            </a:r>
            <a:r>
              <a:rPr lang="ru-RU" sz="2400" dirty="0"/>
              <a:t>учений, основы космологии, философия науки, философия </a:t>
            </a:r>
            <a:r>
              <a:rPr lang="ru-RU" sz="2400" dirty="0" smtClean="0"/>
              <a:t>религии;</a:t>
            </a:r>
          </a:p>
          <a:p>
            <a:pPr algn="just"/>
            <a:r>
              <a:rPr lang="ru-RU" sz="2400" b="1" dirty="0" smtClean="0"/>
              <a:t>профессиональный </a:t>
            </a:r>
            <a:r>
              <a:rPr lang="ru-RU" sz="2400" b="1" dirty="0"/>
              <a:t>аналитик и </a:t>
            </a:r>
            <a:r>
              <a:rPr lang="ru-RU" sz="2400" b="1" dirty="0" smtClean="0"/>
              <a:t>полемист: </a:t>
            </a:r>
            <a:r>
              <a:rPr lang="ru-RU" sz="2400" dirty="0" smtClean="0"/>
              <a:t>высшая </a:t>
            </a:r>
            <a:r>
              <a:rPr lang="ru-RU" sz="2400" dirty="0"/>
              <a:t>математика, информатика, логика, теория познания, теория и практика аргументации, современные теории сознания, методология </a:t>
            </a:r>
            <a:r>
              <a:rPr lang="ru-RU" sz="2400" dirty="0" smtClean="0"/>
              <a:t>науки;</a:t>
            </a:r>
            <a:endParaRPr lang="ru-RU" sz="2400" dirty="0"/>
          </a:p>
          <a:p>
            <a:pPr algn="just"/>
            <a:r>
              <a:rPr lang="ru-RU" sz="2400" b="1" dirty="0" smtClean="0"/>
              <a:t>профессиональный </a:t>
            </a:r>
            <a:r>
              <a:rPr lang="ru-RU" sz="2400" b="1" dirty="0"/>
              <a:t>читатель и </a:t>
            </a:r>
            <a:r>
              <a:rPr lang="ru-RU" sz="2400" b="1" dirty="0" smtClean="0"/>
              <a:t>писатель:  </a:t>
            </a:r>
            <a:r>
              <a:rPr lang="ru-RU" sz="2400" dirty="0" smtClean="0"/>
              <a:t>английский</a:t>
            </a:r>
            <a:r>
              <a:rPr lang="ru-RU" sz="2400" dirty="0"/>
              <a:t>, немецкий, древнегреческий, латинский языки, философия языка, академическое письмо, </a:t>
            </a:r>
            <a:r>
              <a:rPr lang="ru-RU" sz="2400" dirty="0" err="1" smtClean="0"/>
              <a:t>ридинг</a:t>
            </a:r>
            <a:r>
              <a:rPr lang="ru-RU" sz="2400" dirty="0" smtClean="0"/>
              <a:t>-семинары;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Возможные перспективы дальнейшего обучения</a:t>
            </a:r>
            <a:endParaRPr lang="ru-RU" dirty="0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507288" cy="4536504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   Магистратура:</a:t>
            </a:r>
            <a:r>
              <a:rPr lang="ru-RU" dirty="0" smtClean="0"/>
              <a:t> </a:t>
            </a:r>
          </a:p>
          <a:p>
            <a:r>
              <a:rPr lang="ru-RU" dirty="0" smtClean="0"/>
              <a:t>«</a:t>
            </a:r>
            <a:r>
              <a:rPr lang="ru-RU" dirty="0"/>
              <a:t>Социология управления</a:t>
            </a:r>
            <a:r>
              <a:rPr lang="ru-RU" dirty="0" smtClean="0"/>
              <a:t>».</a:t>
            </a:r>
            <a:endParaRPr lang="ru-RU" dirty="0"/>
          </a:p>
          <a:p>
            <a:pPr marL="0" indent="0">
              <a:buNone/>
            </a:pPr>
            <a:r>
              <a:rPr lang="ru-RU" i="1" dirty="0" smtClean="0"/>
              <a:t>    Аспирантура:</a:t>
            </a:r>
          </a:p>
          <a:p>
            <a:r>
              <a:rPr lang="ru-RU" i="1" dirty="0" smtClean="0"/>
              <a:t> </a:t>
            </a:r>
            <a:r>
              <a:rPr lang="ru-RU" dirty="0" smtClean="0"/>
              <a:t>«Философия, этика и религиоведение»;</a:t>
            </a:r>
          </a:p>
          <a:p>
            <a:r>
              <a:rPr lang="ru-RU" dirty="0" smtClean="0"/>
              <a:t>«Социальная философия»;</a:t>
            </a:r>
          </a:p>
          <a:p>
            <a:r>
              <a:rPr lang="ru-RU" dirty="0" smtClean="0"/>
              <a:t>«</a:t>
            </a:r>
            <a:r>
              <a:rPr lang="ru-RU" dirty="0"/>
              <a:t>Социология управления»;</a:t>
            </a:r>
            <a:endParaRPr lang="ru-RU" dirty="0" smtClean="0"/>
          </a:p>
          <a:p>
            <a:r>
              <a:rPr lang="ru-RU" dirty="0" smtClean="0"/>
              <a:t>«Социальная </a:t>
            </a:r>
            <a:r>
              <a:rPr lang="ru-RU" dirty="0"/>
              <a:t>структура, социальные институты и </a:t>
            </a:r>
            <a:r>
              <a:rPr lang="ru-RU" dirty="0" smtClean="0"/>
              <a:t>процессы».</a:t>
            </a:r>
          </a:p>
        </p:txBody>
      </p:sp>
    </p:spTree>
    <p:extLst>
      <p:ext uri="{BB962C8B-B14F-4D97-AF65-F5344CB8AC3E}">
        <p14:creationId xmlns:p14="http://schemas.microsoft.com/office/powerpoint/2010/main" val="295232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sz="4000" dirty="0" smtClean="0"/>
              <a:t>Где может работать выпускник-философ?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3" cy="5688632"/>
          </a:xfrm>
        </p:spPr>
        <p:txBody>
          <a:bodyPr/>
          <a:lstStyle/>
          <a:p>
            <a:pPr marL="176213" lvl="0" indent="-176213"/>
            <a:r>
              <a:rPr lang="ru-RU" sz="2800" dirty="0"/>
              <a:t>в академических и научно-исследовательских организациях </a:t>
            </a:r>
            <a:r>
              <a:rPr lang="ru-RU" sz="2800" dirty="0" smtClean="0"/>
              <a:t>;</a:t>
            </a:r>
            <a:endParaRPr lang="ru-RU" sz="2800" dirty="0"/>
          </a:p>
          <a:p>
            <a:pPr marL="176213" indent="-176213"/>
            <a:r>
              <a:rPr lang="ru-RU" sz="2800" dirty="0"/>
              <a:t> </a:t>
            </a:r>
            <a:r>
              <a:rPr lang="ru-RU" sz="2800" dirty="0" smtClean="0"/>
              <a:t>в государственных , региональных </a:t>
            </a:r>
            <a:r>
              <a:rPr lang="ru-RU" sz="2800" dirty="0"/>
              <a:t>и </a:t>
            </a:r>
            <a:r>
              <a:rPr lang="ru-RU" sz="2800" dirty="0" smtClean="0"/>
              <a:t>муниципальных органах власти;</a:t>
            </a:r>
          </a:p>
          <a:p>
            <a:pPr marL="176213" indent="-176213"/>
            <a:r>
              <a:rPr lang="ru-RU" sz="2800" dirty="0" smtClean="0"/>
              <a:t>в  </a:t>
            </a:r>
            <a:r>
              <a:rPr lang="ru-RU" sz="2800" dirty="0"/>
              <a:t>общественных </a:t>
            </a:r>
            <a:r>
              <a:rPr lang="ru-RU" sz="2800" dirty="0" smtClean="0"/>
              <a:t>организациях и коммерческих структурах;</a:t>
            </a:r>
            <a:endParaRPr lang="ru-RU" sz="2800" dirty="0"/>
          </a:p>
          <a:p>
            <a:pPr marL="176213" indent="-176213"/>
            <a:r>
              <a:rPr lang="ru-RU" sz="2800" dirty="0" smtClean="0"/>
              <a:t>в СМИ и </a:t>
            </a:r>
            <a:r>
              <a:rPr lang="en-US" sz="2800" dirty="0"/>
              <a:t>PR</a:t>
            </a:r>
            <a:r>
              <a:rPr lang="ru-RU" sz="2800" dirty="0"/>
              <a:t>-агентствах; </a:t>
            </a:r>
            <a:endParaRPr lang="ru-RU" sz="2800" dirty="0" smtClean="0"/>
          </a:p>
          <a:p>
            <a:pPr marL="176213" indent="-176213"/>
            <a:r>
              <a:rPr lang="ru-RU" sz="2800" dirty="0"/>
              <a:t>в</a:t>
            </a:r>
            <a:r>
              <a:rPr lang="ru-RU" sz="2800" dirty="0" smtClean="0"/>
              <a:t> издательствах и </a:t>
            </a:r>
            <a:r>
              <a:rPr lang="ru-RU" sz="2800" dirty="0"/>
              <a:t>информационно-аналитических </a:t>
            </a:r>
            <a:r>
              <a:rPr lang="ru-RU" sz="2800" dirty="0" smtClean="0"/>
              <a:t>центрах;</a:t>
            </a:r>
          </a:p>
          <a:p>
            <a:pPr marL="176213" indent="-176213"/>
            <a:r>
              <a:rPr lang="ru-RU" sz="2800" dirty="0"/>
              <a:t> в музеях, библиотеках, культурных </a:t>
            </a:r>
            <a:r>
              <a:rPr lang="ru-RU" sz="2800" dirty="0" smtClean="0"/>
              <a:t>центрах.</a:t>
            </a:r>
            <a:endParaRPr lang="ru-RU" sz="2800" dirty="0"/>
          </a:p>
          <a:p>
            <a:pPr marL="0" indent="0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rfu_presentat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narfu_presentation</Template>
  <TotalTime>348</TotalTime>
  <Words>789</Words>
  <Application>Microsoft Office PowerPoint</Application>
  <PresentationFormat>Экран (4:3)</PresentationFormat>
  <Paragraphs>119</Paragraphs>
  <Slides>16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narfu_presentation</vt:lpstr>
      <vt:lpstr>47.03.01 Философия        направление подготовки бакалавриата</vt:lpstr>
      <vt:lpstr>Презентация PowerPoint</vt:lpstr>
      <vt:lpstr>Кафедра философии и социологии</vt:lpstr>
      <vt:lpstr>Кафедра философии и социологии</vt:lpstr>
      <vt:lpstr>Условия обучения и поступления</vt:lpstr>
      <vt:lpstr>     В нашем университете реализуются образовательные программы     бакалавриата по модели свободных искусств и наук  (Liberal Arts and Sciences)</vt:lpstr>
      <vt:lpstr>Кто такой философ и что он изучает?</vt:lpstr>
      <vt:lpstr>Возможные перспективы дальнейшего обучения</vt:lpstr>
      <vt:lpstr>     Где может работать выпускник-философ?</vt:lpstr>
      <vt:lpstr>Учебный офис ВШСГНиМК </vt:lpstr>
      <vt:lpstr>Важные ресурсы</vt:lpstr>
      <vt:lpstr>Контакты</vt:lpstr>
      <vt:lpstr>Важные ресурсы</vt:lpstr>
      <vt:lpstr>Важные ресурсы</vt:lpstr>
      <vt:lpstr>Важные ресурсы</vt:lpstr>
      <vt:lpstr>Уважаемые выпускники! Будем рады Вашему выбору обучения в Северном (Арктическом) федеральном университете имени М.В.Ломоносова  по направлению 47.03.01 Философия.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Михаил</cp:lastModifiedBy>
  <cp:revision>35</cp:revision>
  <dcterms:created xsi:type="dcterms:W3CDTF">2017-12-05T17:14:36Z</dcterms:created>
  <dcterms:modified xsi:type="dcterms:W3CDTF">2020-02-10T18:01:47Z</dcterms:modified>
</cp:coreProperties>
</file>