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30"/>
  </p:notesMasterIdLst>
  <p:sldIdLst>
    <p:sldId id="283" r:id="rId2"/>
    <p:sldId id="288" r:id="rId3"/>
    <p:sldId id="287" r:id="rId4"/>
    <p:sldId id="256" r:id="rId5"/>
    <p:sldId id="257" r:id="rId6"/>
    <p:sldId id="258" r:id="rId7"/>
    <p:sldId id="259" r:id="rId8"/>
    <p:sldId id="260" r:id="rId9"/>
    <p:sldId id="289" r:id="rId10"/>
    <p:sldId id="290" r:id="rId11"/>
    <p:sldId id="261" r:id="rId12"/>
    <p:sldId id="262" r:id="rId13"/>
    <p:sldId id="263" r:id="rId14"/>
    <p:sldId id="265" r:id="rId15"/>
    <p:sldId id="272" r:id="rId16"/>
    <p:sldId id="266" r:id="rId17"/>
    <p:sldId id="267" r:id="rId18"/>
    <p:sldId id="268" r:id="rId19"/>
    <p:sldId id="269" r:id="rId20"/>
    <p:sldId id="285" r:id="rId21"/>
    <p:sldId id="291" r:id="rId22"/>
    <p:sldId id="270" r:id="rId23"/>
    <p:sldId id="271" r:id="rId24"/>
    <p:sldId id="277" r:id="rId25"/>
    <p:sldId id="278" r:id="rId26"/>
    <p:sldId id="275" r:id="rId27"/>
    <p:sldId id="279" r:id="rId28"/>
    <p:sldId id="286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9900"/>
    <a:srgbClr val="CC0066"/>
    <a:srgbClr val="1D528D"/>
    <a:srgbClr val="C0C0C0"/>
    <a:srgbClr val="33CCCC"/>
    <a:srgbClr val="CC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0467" autoAdjust="0"/>
  </p:normalViewPr>
  <p:slideViewPr>
    <p:cSldViewPr>
      <p:cViewPr>
        <p:scale>
          <a:sx n="75" d="100"/>
          <a:sy n="75" d="100"/>
        </p:scale>
        <p:origin x="-2652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78B76D-E215-484E-AD47-97DF48C83939}" type="datetimeFigureOut">
              <a:rPr lang="ru-RU"/>
              <a:pPr>
                <a:defRPr/>
              </a:pPr>
              <a:t>28.03.2017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A41D88-0D2D-4A38-8508-1FF9A7E26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87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E9C6-2B5E-4C11-B445-F61FA465515B}" type="datetimeFigureOut">
              <a:rPr lang="ru-RU"/>
              <a:pPr>
                <a:defRPr/>
              </a:pPr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08AD-B8FC-4835-B6C1-BC08D1F11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BFB53-398E-4552-9441-283D30CFD9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9F39-D5D5-4A03-80A4-F07B4DEA0CA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F107-A0BF-4AB2-BB05-30A4B817B0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3DCEB-C5B3-4FA3-B97D-C999FC9E7E8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D8F9B-0DBD-4AAA-92D6-D2126A6C94D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62254-1D06-425B-BDD4-9F097AD3B6E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F459-ED36-4310-A452-60E99BC81F2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B967-AFE3-498F-9715-27502983A7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0ED2-FD0E-45B1-9BC6-16B5FD5D1D4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A3BC4-275B-450C-A2EC-457D0F89C06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F7702A-C469-4939-8D53-F0CA333C33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2.bin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3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Word_Document3.docx"/><Relationship Id="rId4" Type="http://schemas.openxmlformats.org/officeDocument/2006/relationships/oleObject" Target="../embeddings/oleObject5.bin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13.jpeg"/><Relationship Id="rId10" Type="http://schemas.openxmlformats.org/officeDocument/2006/relationships/image" Target="../media/image37.jpe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Word_97_-_2003_Document1.do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Папки Надежды\Стол\Подбор картинок для оформления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Папки Надежды\Стол\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99872"/>
            <a:ext cx="9225414" cy="7157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3"/>
          <p:cNvSpPr>
            <a:spLocks noGrp="1"/>
          </p:cNvSpPr>
          <p:nvPr>
            <p:ph type="ctrTitle"/>
          </p:nvPr>
        </p:nvSpPr>
        <p:spPr>
          <a:xfrm>
            <a:off x="2484438" y="333375"/>
            <a:ext cx="5973762" cy="57626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ПРАВОЗАЩИТНАЯ ДЕЯТЕЛЬНОСТЬ</a:t>
            </a:r>
          </a:p>
        </p:txBody>
      </p:sp>
      <p:sp>
        <p:nvSpPr>
          <p:cNvPr id="1945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850" y="1341438"/>
            <a:ext cx="8569325" cy="525621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У</a:t>
            </a:r>
            <a:r>
              <a:rPr lang="ru-RU" sz="1800" b="1" smtClean="0">
                <a:solidFill>
                  <a:schemeClr val="tx1"/>
                </a:solidFill>
              </a:rPr>
              <a:t>частие в нормотворческой деятельности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У</a:t>
            </a:r>
            <a:r>
              <a:rPr lang="ru-RU" sz="1800" b="1" smtClean="0">
                <a:solidFill>
                  <a:schemeClr val="tx1"/>
                </a:solidFill>
              </a:rPr>
              <a:t>силение работы правовой инспекции труда городской организации за счет повышения квалификации действующих внештатных инспекторов труда и обучения новых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П</a:t>
            </a:r>
            <a:r>
              <a:rPr lang="ru-RU" sz="1800" b="1" smtClean="0">
                <a:solidFill>
                  <a:schemeClr val="tx1"/>
                </a:solidFill>
              </a:rPr>
              <a:t>остоянный контроль за соблюдением трудового законодательства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П</a:t>
            </a:r>
            <a:r>
              <a:rPr lang="ru-RU" sz="1800" b="1" smtClean="0">
                <a:solidFill>
                  <a:schemeClr val="tx1"/>
                </a:solidFill>
              </a:rPr>
              <a:t>роведение проверок соблюдения трудового законодательства и устранению нарушений законодательства, выявленных в ходе проверок образовательных учреждений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М</a:t>
            </a:r>
            <a:r>
              <a:rPr lang="ru-RU" sz="1800" b="1" smtClean="0">
                <a:solidFill>
                  <a:schemeClr val="tx1"/>
                </a:solidFill>
              </a:rPr>
              <a:t>ониторинги по МРОТ, по предоставлению удлиненных отпусков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Р</a:t>
            </a:r>
            <a:r>
              <a:rPr lang="ru-RU" sz="1800" b="1" smtClean="0">
                <a:solidFill>
                  <a:schemeClr val="tx1"/>
                </a:solidFill>
              </a:rPr>
              <a:t>абота с властью по выделению финансовых средств на МРОТ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П</a:t>
            </a:r>
            <a:r>
              <a:rPr lang="ru-RU" sz="1800" b="1" smtClean="0">
                <a:solidFill>
                  <a:schemeClr val="tx1"/>
                </a:solidFill>
              </a:rPr>
              <a:t>омощь членам профсоюза в оформлении документов в суд по вопросам назначения досрочных пенсий –восемнадцать человек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</a:rPr>
              <a:t> В правовую инспекцию труда – 650 членов профсоюза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</a:rPr>
              <a:t> Принято внештатными инспекторами, председателями ППО – 1650 человек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В</a:t>
            </a:r>
            <a:r>
              <a:rPr lang="ru-RU" sz="1800" b="1" smtClean="0">
                <a:solidFill>
                  <a:schemeClr val="tx1"/>
                </a:solidFill>
              </a:rPr>
              <a:t>стречи с членами профсоюза, на которых обсуждались в числе прочих и правовые вопросы более 600 человек</a:t>
            </a:r>
          </a:p>
          <a:p>
            <a:pPr algn="l" eaLnBrk="1" hangingPunct="1">
              <a:lnSpc>
                <a:spcPct val="90000"/>
              </a:lnSpc>
            </a:pPr>
            <a:endParaRPr lang="ru-RU" sz="1800" b="1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rgbClr val="898989"/>
                </a:solidFill>
              </a:rPr>
              <a:t>  </a:t>
            </a:r>
            <a:r>
              <a:rPr lang="ru-RU" sz="2000" b="1" smtClean="0">
                <a:solidFill>
                  <a:srgbClr val="FF0000"/>
                </a:solidFill>
              </a:rPr>
              <a:t>Эффективность правозащитной деятельности в 2016 г. - 9 млн.   тыс. руб. </a:t>
            </a:r>
          </a:p>
          <a:p>
            <a:pPr algn="l" eaLnBrk="1" hangingPunct="1">
              <a:lnSpc>
                <a:spcPct val="90000"/>
              </a:lnSpc>
            </a:pPr>
            <a:endParaRPr lang="ru-RU" sz="2000" smtClean="0">
              <a:solidFill>
                <a:srgbClr val="898989"/>
              </a:solidFill>
            </a:endParaRPr>
          </a:p>
        </p:txBody>
      </p:sp>
      <p:pic>
        <p:nvPicPr>
          <p:cNvPr id="19459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260350"/>
            <a:ext cx="1119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3"/>
          <p:cNvSpPr>
            <a:spLocks noGrp="1"/>
          </p:cNvSpPr>
          <p:nvPr>
            <p:ph type="ctrTitle"/>
          </p:nvPr>
        </p:nvSpPr>
        <p:spPr>
          <a:xfrm>
            <a:off x="1908175" y="260350"/>
            <a:ext cx="6985000" cy="7207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ЗАДАЧИ ПО ПРАВОЗАЩИТНОЙ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ДЕЯТЕЛЬНОСТИ НА 2017 ГОД</a:t>
            </a:r>
          </a:p>
        </p:txBody>
      </p:sp>
      <p:sp>
        <p:nvSpPr>
          <p:cNvPr id="2048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8313" y="1484313"/>
            <a:ext cx="8207375" cy="49688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Р</a:t>
            </a:r>
            <a:r>
              <a:rPr lang="ru-RU" sz="1800" b="1" smtClean="0">
                <a:solidFill>
                  <a:schemeClr val="tx1"/>
                </a:solidFill>
              </a:rPr>
              <a:t>азвитие социального партнерства в новых условиях</a:t>
            </a:r>
          </a:p>
          <a:p>
            <a:pPr algn="l" eaLnBrk="1" hangingPunct="1">
              <a:lnSpc>
                <a:spcPct val="80000"/>
              </a:lnSpc>
            </a:pPr>
            <a:endParaRPr lang="ru-RU" sz="500" b="1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ru-RU" sz="1800" b="1" smtClean="0">
                <a:solidFill>
                  <a:schemeClr val="tx1"/>
                </a:solidFill>
              </a:rPr>
              <a:t>Участие в нормотворческой деятельности органов местного самоуправления, в образовательных, в т.ч. путем внесения изменений в Примерное положение о системе оплаты труда, согласование иных нормативных правовых актов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ru-RU" sz="500" b="1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К</a:t>
            </a:r>
            <a:r>
              <a:rPr lang="ru-RU" sz="1800" b="1" smtClean="0">
                <a:solidFill>
                  <a:schemeClr val="tx1"/>
                </a:solidFill>
              </a:rPr>
              <a:t>онтроль за процессом перевода образовательных учреждений на централизованную бухгалтерию, недопущение нарушения прав работников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ru-RU" sz="600" b="1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П</a:t>
            </a:r>
            <a:r>
              <a:rPr lang="ru-RU" sz="1800" b="1" smtClean="0">
                <a:solidFill>
                  <a:schemeClr val="tx1"/>
                </a:solidFill>
              </a:rPr>
              <a:t>остоянный контроль за соблюдением трудового законодательства в отношении работников - членов профсоюза, а также в отношении руководителей образовательных учреждений – членов профсоюза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ru-RU" sz="600" b="1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Р</a:t>
            </a:r>
            <a:r>
              <a:rPr lang="ru-RU" sz="1800" b="1" smtClean="0">
                <a:solidFill>
                  <a:schemeClr val="tx1"/>
                </a:solidFill>
              </a:rPr>
              <a:t>абота по проведению проверок соблюдения трудового законодательства и устранению нарушений законодательства, выявленных в ходе проверок образовательных учреждений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ru-RU" sz="600" b="1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chemeClr val="tx1"/>
                </a:solidFill>
              </a:rPr>
              <a:t>    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В</a:t>
            </a:r>
            <a:r>
              <a:rPr lang="ru-RU" sz="1800" b="1" smtClean="0">
                <a:solidFill>
                  <a:schemeClr val="tx1"/>
                </a:solidFill>
              </a:rPr>
              <a:t>заимодействия с Федеральной инспекцией труда по защите прав работников </a:t>
            </a:r>
            <a:r>
              <a:rPr lang="en-US" sz="1800" b="1" smtClean="0">
                <a:solidFill>
                  <a:schemeClr val="tx1"/>
                </a:solidFill>
              </a:rPr>
              <a:t>•</a:t>
            </a:r>
            <a:r>
              <a:rPr lang="ru-RU" sz="1800" b="1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ru-RU" sz="1800" b="1" smtClean="0">
                <a:solidFill>
                  <a:schemeClr val="tx1"/>
                </a:solidFill>
              </a:rPr>
              <a:t>членов профсоюза по различным вопросам трудового законодательства</a:t>
            </a:r>
          </a:p>
          <a:p>
            <a:pPr algn="l" eaLnBrk="1" hangingPunct="1">
              <a:lnSpc>
                <a:spcPct val="80000"/>
              </a:lnSpc>
            </a:pPr>
            <a:endParaRPr lang="ru-RU" sz="1800" b="1" smtClean="0">
              <a:solidFill>
                <a:schemeClr val="tx1"/>
              </a:solidFill>
            </a:endParaRPr>
          </a:p>
        </p:txBody>
      </p:sp>
      <p:pic>
        <p:nvPicPr>
          <p:cNvPr id="20483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260350"/>
            <a:ext cx="1119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948488" y="1268413"/>
          <a:ext cx="1835150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1268413"/>
                        <a:ext cx="1835150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Заголовок 1"/>
          <p:cNvSpPr>
            <a:spLocks noGrp="1"/>
          </p:cNvSpPr>
          <p:nvPr>
            <p:ph type="ctrTitle"/>
          </p:nvPr>
        </p:nvSpPr>
        <p:spPr>
          <a:xfrm>
            <a:off x="2627313" y="404813"/>
            <a:ext cx="5181600" cy="4318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ОХРАНА ТРУДА</a:t>
            </a:r>
          </a:p>
        </p:txBody>
      </p:sp>
      <p:sp>
        <p:nvSpPr>
          <p:cNvPr id="23556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5288" y="1268413"/>
            <a:ext cx="6553200" cy="28813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1600" b="1" smtClean="0">
                <a:solidFill>
                  <a:schemeClr val="tx1"/>
                </a:solidFill>
              </a:rPr>
              <a:t>     </a:t>
            </a:r>
            <a:r>
              <a:rPr lang="en-US" sz="1600" b="1" smtClean="0">
                <a:solidFill>
                  <a:schemeClr val="tx1"/>
                </a:solidFill>
              </a:rPr>
              <a:t>•</a:t>
            </a: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 Внесение изменений в Соглашение на 2014-2016 годы с целью приведения отдельных пунктов Соглашения в соответствие с действующим законодательством. Раздел «Охрана труда и здоровья работников Учреждений» был значительно переработан , изменения в Приложение № 8 «Нормы бесплатной выдачи специальной одежды, специальной обуви и других средств индивидуальной защиты работникам». 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</a:rPr>
              <a:t>•</a:t>
            </a:r>
            <a:r>
              <a:rPr lang="ru-RU" sz="1600" b="1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28 апреля Всемирного Дня охраны труда «Стресс на рабочем месте: коллективный вызов».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</a:rPr>
              <a:t>•</a:t>
            </a: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 Общепрофсоюзная тематическая проверка «Соблюдение законодательства при заключении и  изменении  трудовых договоров с работниками образовательных учреждений»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</a:rPr>
              <a:t>•</a:t>
            </a:r>
            <a:r>
              <a:rPr lang="ru-RU" sz="1600" b="1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Контроль  за выделением средств на охрану труда</a:t>
            </a:r>
          </a:p>
          <a:p>
            <a:pPr algn="just" eaLnBrk="1" hangingPunct="1">
              <a:lnSpc>
                <a:spcPct val="90000"/>
              </a:lnSpc>
            </a:pPr>
            <a:endParaRPr lang="ru-RU" sz="160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23557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8" y="260350"/>
            <a:ext cx="1119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1042988" y="4221163"/>
          <a:ext cx="69850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Документ" r:id="rId7" imgW="6068423" imgH="2843524" progId="Word.Document.12">
                  <p:embed/>
                </p:oleObj>
              </mc:Choice>
              <mc:Fallback>
                <p:oleObj name="Документ" r:id="rId7" imgW="6068423" imgH="2843524" progId="Word.Document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03" b="16367"/>
                      <a:stretch>
                        <a:fillRect/>
                      </a:stretch>
                    </p:blipFill>
                    <p:spPr bwMode="auto">
                      <a:xfrm>
                        <a:off x="1042988" y="4221163"/>
                        <a:ext cx="69850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3"/>
          <p:cNvSpPr>
            <a:spLocks noGrp="1"/>
          </p:cNvSpPr>
          <p:nvPr>
            <p:ph type="ctrTitle"/>
          </p:nvPr>
        </p:nvSpPr>
        <p:spPr>
          <a:xfrm>
            <a:off x="2339975" y="260350"/>
            <a:ext cx="6118225" cy="6477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СОХРАНЕНИЕ СОЦИАЛЬНЫХ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ГАРАНТИЙ РАБОТНИКОВ</a:t>
            </a:r>
          </a:p>
        </p:txBody>
      </p:sp>
      <p:pic>
        <p:nvPicPr>
          <p:cNvPr id="21507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8" y="260350"/>
            <a:ext cx="1119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395288" y="1347788"/>
          <a:ext cx="8280400" cy="578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Документ" r:id="rId5" imgW="6209558" imgH="5880810" progId="Word.Document.12">
                  <p:embed/>
                </p:oleObj>
              </mc:Choice>
              <mc:Fallback>
                <p:oleObj name="Документ" r:id="rId5" imgW="6209558" imgH="5880810" progId="Word.Document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347788"/>
                        <a:ext cx="8280400" cy="578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1117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395288" y="1052737"/>
          <a:ext cx="5976937" cy="6479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Документ" r:id="rId5" imgW="6427544" imgH="8629430" progId="Word.Document.12">
                  <p:embed/>
                </p:oleObj>
              </mc:Choice>
              <mc:Fallback>
                <p:oleObj name="Документ" r:id="rId5" imgW="6427544" imgH="8629430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737"/>
                        <a:ext cx="5976937" cy="64799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Picture 4" descr="D:\Мои файлы\Раб_стол\Фотки на плакат 2016\Новая папка\PUs4Z5lWNk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628775"/>
            <a:ext cx="226377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D:\Мои файлы\Раб_стол\Фотки на плакат 2016\gd7CMJHfhu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4941888"/>
            <a:ext cx="223202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 descr="D:\Мои файлы\Раб_стол\Фотки на плакат 2016\s6sRMvnHqu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125" y="3213100"/>
            <a:ext cx="223202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ctrTitle"/>
          </p:nvPr>
        </p:nvSpPr>
        <p:spPr>
          <a:xfrm>
            <a:off x="1908175" y="188913"/>
            <a:ext cx="6550025" cy="8636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СОХРАНЕНИЕ ПРОФСОЮЗНОГО ЧЛЕНСТВА И ПРИВЛЕЧЕНИЕ РАБОТНИКОВ В ПРОФСОЮЗ</a:t>
            </a:r>
          </a:p>
        </p:txBody>
      </p:sp>
      <p:sp>
        <p:nvSpPr>
          <p:cNvPr id="30722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484438" y="1196975"/>
            <a:ext cx="6192837" cy="3960813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14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Личные встречи с членами профсоюза более 200 человек</a:t>
            </a:r>
          </a:p>
          <a:p>
            <a:pPr algn="l" eaLnBrk="1" hangingPunct="1">
              <a:lnSpc>
                <a:spcPct val="80000"/>
              </a:lnSpc>
            </a:pPr>
            <a:endParaRPr lang="ru-RU" sz="10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14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Льготные санаторные путевки членам профсоюза и их членам семьи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(47человек) компенсировано 44 900 рублей за счет ФПАО и городской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организации</a:t>
            </a:r>
          </a:p>
          <a:p>
            <a:pPr algn="l" eaLnBrk="1" hangingPunct="1">
              <a:lnSpc>
                <a:spcPct val="80000"/>
              </a:lnSpc>
            </a:pPr>
            <a:endParaRPr lang="ru-RU" sz="10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14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Оздоровительно-спортивное мероприятие - 21 февраля 2016г. – зимнее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многоборье среди работников образования города Архангельска, (более 200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человек)</a:t>
            </a:r>
          </a:p>
          <a:p>
            <a:pPr algn="l" eaLnBrk="1" hangingPunct="1">
              <a:lnSpc>
                <a:spcPct val="80000"/>
              </a:lnSpc>
            </a:pPr>
            <a:endParaRPr lang="ru-RU" sz="1000" b="1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14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Поощрение членов профсоюза за активное участие в профсоюзной работе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представлены к наградам (112человек,в т.ч   .ЦС-2,областная -3,городская-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102, благодарности городского совета-5</a:t>
            </a:r>
          </a:p>
          <a:p>
            <a:pPr algn="l" eaLnBrk="1" hangingPunct="1">
              <a:lnSpc>
                <a:spcPct val="80000"/>
              </a:lnSpc>
            </a:pPr>
            <a:endParaRPr lang="ru-RU" sz="10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Материальная помощь из Фонда социальной помощи была оказана 243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   членам профсоюза на сумму 294 000 рублей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endParaRPr lang="ru-RU" sz="140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Пользуется популярностью дисконтная карта «Профсоюзный плюс» -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Times New Roman" pitchFamily="18" charset="0"/>
              </a:rPr>
              <a:t>как бонус при вступлении в профсоюз.</a:t>
            </a:r>
          </a:p>
          <a:p>
            <a:pPr algn="l" eaLnBrk="1" hangingPunct="1">
              <a:lnSpc>
                <a:spcPct val="80000"/>
              </a:lnSpc>
            </a:pPr>
            <a:endParaRPr lang="ru-RU" sz="300" smtClean="0">
              <a:solidFill>
                <a:srgbClr val="898989"/>
              </a:solidFill>
            </a:endParaRPr>
          </a:p>
        </p:txBody>
      </p:sp>
      <p:pic>
        <p:nvPicPr>
          <p:cNvPr id="30723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1119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" descr="D:\Мои файлы\Раб_стол\Фотки на плакат 2016\k1Rtc8K9ho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5229225"/>
            <a:ext cx="29114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D:\Мои файлы\Раб_стол\Фотки на плакат 2016\DSC_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052513"/>
            <a:ext cx="1727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 descr="D:\Мои файлы\Раб_стол\2016\Мероприятия\Спорт2016\21.02.16\-WfxlAwLqj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933825"/>
            <a:ext cx="18002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D:\Мои файлы\Раб_стол\2016\Мероприятия\Спорт2016\21.02.16\RgYrSjnVvl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5229225"/>
            <a:ext cx="252095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4"/>
          <p:cNvSpPr>
            <a:spLocks noGrp="1"/>
          </p:cNvSpPr>
          <p:nvPr>
            <p:ph type="ctrTitle"/>
          </p:nvPr>
        </p:nvSpPr>
        <p:spPr>
          <a:xfrm>
            <a:off x="2484438" y="260350"/>
            <a:ext cx="5902325" cy="79216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ОБУЧЕНИЕ ПРОФСОЮЗНОГО АКТИВА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И ЧЛЕНОВ ПРОФСОЮЗА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8313" y="1412875"/>
            <a:ext cx="8351837" cy="518477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Семинары для вновь избранных председателей ППО,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Правовой лекторий для руководителей – членов профсоюза по вопросам трудового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законодательства, школа молодого педагога.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Школы профсоюзного актива: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Школа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</a:rPr>
              <a:t>стажистов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- председателей  первичных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   профсоюзных организаций со стажем более 10 лет;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Школа вновь избранных председателей ППО – 2 (25 чел.);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Школа профсоюзного резерва – 2 (6 чел.);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Школа молодых педагогов – 46 чел.;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Школа председателей ППО – 3 (16 чел.);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Ресурсы Учебного центра ФПАО: 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Курсы «Организационная работа профессиональных союзов» с курс  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   «1 ступень профсоюзного образования»(1)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Курс  «Социальная психология или управление коллективом»(7), 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Семинар для профсоюзных бухгалтеров: «Налогообложение некоммерческих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   организаций в свете последних изменений (1),                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- Курс «Правозащитная деятельность профсоюзов», подготовленный Академией 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             труда и социальных отношений (8).  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        Целевое расходование средств профсоюзных взносов на обучение профсоюзного    актива - 291 чел  на сумму 150 000 тыс.рублей</a:t>
            </a:r>
          </a:p>
        </p:txBody>
      </p:sp>
      <p:pic>
        <p:nvPicPr>
          <p:cNvPr id="31747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1119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" descr="D:\Мои файлы\Раб_стол\Фотки на плакат 2016\-JY-nrQgx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565400"/>
            <a:ext cx="20193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35150" y="333375"/>
            <a:ext cx="6189663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РАБОТА С МОЛОДЫМИ ПЕДАГОГАМИ</a:t>
            </a:r>
            <a:endParaRPr lang="ru-RU" sz="2400" smtClean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288" y="1196975"/>
            <a:ext cx="8353425" cy="5256213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Основная задача - 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создание условий для активного вовлечения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молодых педагогов в Профсоюз и их участия в деятельности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первичных профсоюзных организаций.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А для этого необходимо: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- развитие у молодых педагогов мотивации к вступлению в Профсоюз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и включению в работу по направлениям профсоюзной деятельности;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-   формирование кадрового резерва и продвижение его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в состав выборных коллегиальных профсоюзных органов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организаций Профсоюза;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- содействие обеспечению достойных условий труда, жизни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и организации досуга молодых специалистов;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- содействие эффективной организации молодежного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движения среди молодых специалистов;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- содействие реализации общественно полезных (в том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числе научных и образовательных) молодежных инициатив;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    - содействие профессиональному росту молодёжи,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закреплению молодых кадров в сфере образования и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обеспечению развития её кадрового потенциала.</a:t>
            </a:r>
          </a:p>
          <a:p>
            <a:pPr algn="l" eaLnBrk="1" hangingPunct="1">
              <a:lnSpc>
                <a:spcPct val="80000"/>
              </a:lnSpc>
            </a:pPr>
            <a:endParaRPr lang="ru-RU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</a:rPr>
              <a:t>Молодых  педагогов до 35 лет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</a:rPr>
              <a:t>из состава педагогических работников и  составляет 51%.  </a:t>
            </a:r>
            <a:endParaRPr lang="ru-RU" sz="160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32771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1119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D:\Папки Надежды\Стол\Фотки на плакат 2016\Hp2mGZBiv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196975"/>
            <a:ext cx="12620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D:\Папки Надежды\Стол\Фотки на плакат 2016\J9Iqx3kxq9o.jpg"/>
          <p:cNvPicPr>
            <a:picLocks noChangeAspect="1" noChangeArrowheads="1"/>
          </p:cNvPicPr>
          <p:nvPr/>
        </p:nvPicPr>
        <p:blipFill>
          <a:blip r:embed="rId4" cstate="print"/>
          <a:srcRect t="12318" b="13678"/>
          <a:stretch>
            <a:fillRect/>
          </a:stretch>
        </p:blipFill>
        <p:spPr bwMode="auto">
          <a:xfrm>
            <a:off x="6227763" y="3068638"/>
            <a:ext cx="23383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D:\Папки Надежды\Стол\Фотки на плакат 2016\TsZIjDfclf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4581525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588125" y="981075"/>
          <a:ext cx="1376363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981075"/>
                        <a:ext cx="1376363" cy="1943100"/>
                      </a:xfrm>
                      <a:prstGeom prst="rect">
                        <a:avLst/>
                      </a:prstGeom>
                      <a:noFill/>
                      <a:ln w="3175" cap="rnd">
                        <a:solidFill>
                          <a:schemeClr val="tx1"/>
                        </a:solidFill>
                        <a:prstDash val="sysDot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1050" y="333375"/>
            <a:ext cx="5614988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ИНФОРМАЦИОННАЯ РАБОТА</a:t>
            </a:r>
            <a:endParaRPr lang="ru-RU" sz="2400" smtClean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35150" y="1125538"/>
            <a:ext cx="4752975" cy="5256212"/>
          </a:xfrm>
        </p:spPr>
        <p:txBody>
          <a:bodyPr>
            <a:normAutofit/>
          </a:bodyPr>
          <a:lstStyle/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r>
              <a:rPr lang="ru-RU" sz="900" b="1" smtClean="0">
                <a:solidFill>
                  <a:schemeClr val="tx1"/>
                </a:solidFill>
              </a:rPr>
              <a:t>         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Получи информацию по «Электронке»</a:t>
            </a: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endParaRPr lang="ru-RU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Создана сеть для передачи информации председателям первичных профсоюзных организаций</a:t>
            </a: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endParaRPr lang="ru-RU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Группа «Профсоюз образования г.Архангельск»</a:t>
            </a: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endParaRPr lang="ru-RU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«Профсоюзная страничка» на официальном сайте образовательного учреждения»- 25</a:t>
            </a: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endParaRPr lang="ru-RU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  <a:spcAft>
                <a:spcPct val="5000"/>
              </a:spcAft>
            </a:pPr>
            <a:r>
              <a:rPr lang="ru-RU" sz="1600" b="1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</a:rPr>
              <a:t>•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Группа в социальной сети «В Контакте» «Первичная профсоюзная организация образовательного учреждения» - 17</a:t>
            </a:r>
          </a:p>
          <a:p>
            <a:pPr algn="l" eaLnBrk="1" hangingPunct="1">
              <a:lnSpc>
                <a:spcPct val="80000"/>
              </a:lnSpc>
            </a:pPr>
            <a:endParaRPr lang="ru-RU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</a:rPr>
              <a:t>             Целевое расходование </a:t>
            </a: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</a:rPr>
              <a:t>             членских профсоюзных взносов </a:t>
            </a: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</a:rPr>
              <a:t>             на информационную работу </a:t>
            </a: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</a:rPr>
              <a:t>             составило - 113,9 тыс.рублей</a:t>
            </a:r>
            <a:endParaRPr lang="ru-RU" sz="160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17415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88913"/>
            <a:ext cx="1119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D:\Папки Надежды\Стол\Фотки на плакат 2016\проф.обр_отп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2276475"/>
            <a:ext cx="1381125" cy="1943100"/>
          </a:xfrm>
          <a:prstGeom prst="rect">
            <a:avLst/>
          </a:prstGeom>
          <a:noFill/>
          <a:ln w="317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6588125" y="3644900"/>
          <a:ext cx="1374775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PDF" r:id="rId7" imgW="0" imgH="0" progId="FoxitReader.Document">
                  <p:embed/>
                </p:oleObj>
              </mc:Choice>
              <mc:Fallback>
                <p:oleObj name="PDF" r:id="rId7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644900"/>
                        <a:ext cx="1374775" cy="1944688"/>
                      </a:xfrm>
                      <a:prstGeom prst="rect">
                        <a:avLst/>
                      </a:prstGeom>
                      <a:noFill/>
                      <a:ln w="3175" cap="rnd">
                        <a:solidFill>
                          <a:schemeClr val="tx1"/>
                        </a:solidFill>
                        <a:prstDash val="sysDot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7" name="Picture 5" descr="D:\Папки Надежды\Стол\Фотки на плакат 2016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750" y="4724400"/>
            <a:ext cx="1354138" cy="1916113"/>
          </a:xfrm>
          <a:prstGeom prst="rect">
            <a:avLst/>
          </a:prstGeom>
          <a:noFill/>
          <a:ln w="317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17418" name="Picture 6" descr="D:\Папки Надежды\Стол\Фотки на плакат 2016\2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825" y="3141663"/>
            <a:ext cx="1274763" cy="1800225"/>
          </a:xfrm>
          <a:prstGeom prst="rect">
            <a:avLst/>
          </a:prstGeom>
          <a:noFill/>
          <a:ln w="317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17419" name="Picture 8" descr="D:\Папки Надежды\Стол\Горсовет\2016\Мероприятия\Спорт2016\Сертификат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5157788"/>
            <a:ext cx="1878013" cy="1285875"/>
          </a:xfrm>
          <a:prstGeom prst="rect">
            <a:avLst/>
          </a:prstGeom>
          <a:noFill/>
          <a:ln w="317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17420" name="Picture 9" descr="D:\Папки Надежды\Стол\Горсовет\2016\СЛЕТ 29-30.10.16\Подготовка\Мечка сертификат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825" y="1125538"/>
            <a:ext cx="1300163" cy="1838325"/>
          </a:xfrm>
          <a:prstGeom prst="rect">
            <a:avLst/>
          </a:prstGeom>
          <a:noFill/>
          <a:ln w="317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Папки Надежды\Стол\p28_risuno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Папки Надежды\Стол\Подбор картинок для оформления\ugolok_p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816424" cy="2817066"/>
          </a:xfrm>
          <a:prstGeom prst="rect">
            <a:avLst/>
          </a:prstGeom>
          <a:noFill/>
        </p:spPr>
      </p:pic>
      <p:pic>
        <p:nvPicPr>
          <p:cNvPr id="62467" name="Picture 3" descr="D:\Папки Надежды\Стол\Подбор картинок для оформления\Faw7qR-4rB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547726" cy="2558096"/>
          </a:xfrm>
          <a:prstGeom prst="rect">
            <a:avLst/>
          </a:prstGeom>
          <a:noFill/>
        </p:spPr>
      </p:pic>
      <p:pic>
        <p:nvPicPr>
          <p:cNvPr id="62468" name="Picture 4" descr="D:\Папки Надежды\Стол\Подбор картинок для оформления\ppNjnHDQv0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3840427" cy="2880320"/>
          </a:xfrm>
          <a:prstGeom prst="rect">
            <a:avLst/>
          </a:prstGeom>
          <a:noFill/>
        </p:spPr>
      </p:pic>
      <p:pic>
        <p:nvPicPr>
          <p:cNvPr id="62469" name="Picture 5" descr="D:\Папки Надежды\Стол\Подбор картинок для оформления\stend.AA52E3CBB7B44FDBB9F5F0818CB58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7524" y="3140968"/>
            <a:ext cx="4360940" cy="2880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0" y="188640"/>
          <a:ext cx="9144000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640"/>
                        <a:ext cx="9144000" cy="633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288" y="1556792"/>
            <a:ext cx="8353425" cy="4824536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     </a:t>
            </a:r>
            <a:r>
              <a:rPr lang="en-US" sz="2400" b="1" dirty="0" smtClean="0">
                <a:solidFill>
                  <a:schemeClr val="tx1"/>
                </a:solidFill>
              </a:rPr>
              <a:t>•</a:t>
            </a:r>
            <a:r>
              <a:rPr lang="ru-RU" sz="2000" b="1" dirty="0" smtClean="0">
                <a:solidFill>
                  <a:schemeClr val="tx1"/>
                </a:solidFill>
              </a:rPr>
              <a:t> Постоянный контроль за расходованием членских взносов и целенаправленное расходование их позволило увеличить расходы: 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- на информационную работу - 113,9 тыс.руб.,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- на обучение членов профсоюза - 150,0 тыс.рублей,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- на работу с молодежью - 28,4 тыс. рублей,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- на материальную поддержку - 294,0 тыс.рублей,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- культурно-массовые мероприятия - 2166,6 тыс.рублей,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- спортивные мероприятия - 51,0,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</a:rPr>
              <a:t>     </a:t>
            </a:r>
            <a:r>
              <a:rPr lang="en-US" sz="2400" b="1" dirty="0" smtClean="0">
                <a:solidFill>
                  <a:schemeClr val="tx1"/>
                </a:solidFill>
              </a:rPr>
              <a:t>•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Проверка правильности перечисления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членских профсоюзных взносов: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     - обучение профсоюзного актива - казначеев и председателей первичных организаций профсоюза, по целевому расходованию профсоюзных взносов,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     - мониторинги по сверке численности членов профсоюза,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     - сверка  перечисления профсоюзных взносов (через акты от учреждений за подписью руководителей и бухгалтеров</a:t>
            </a:r>
            <a:r>
              <a:rPr lang="ru-RU" sz="1800" b="1" dirty="0" smtClean="0">
                <a:solidFill>
                  <a:schemeClr val="tx1"/>
                </a:solidFill>
              </a:rPr>
              <a:t>). </a:t>
            </a:r>
          </a:p>
        </p:txBody>
      </p:sp>
      <p:pic>
        <p:nvPicPr>
          <p:cNvPr id="35843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1119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5" name="Picture 1" descr="D:\Папки Надежды\Стол\Подбор картинок для оформления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2656"/>
            <a:ext cx="2091346" cy="1175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835150" y="188913"/>
            <a:ext cx="6913563" cy="14398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200" b="1" smtClean="0">
                <a:solidFill>
                  <a:srgbClr val="FF0000"/>
                </a:solidFill>
              </a:rPr>
              <a:t>25 ЛЕТ со дня создания </a:t>
            </a:r>
            <a:br>
              <a:rPr lang="ru-RU" sz="2200" b="1" smtClean="0">
                <a:solidFill>
                  <a:srgbClr val="FF0000"/>
                </a:solidFill>
              </a:rPr>
            </a:br>
            <a:r>
              <a:rPr lang="ru-RU" sz="2200" b="1" smtClean="0">
                <a:solidFill>
                  <a:srgbClr val="FF0000"/>
                </a:solidFill>
              </a:rPr>
              <a:t>Архангельской городской организации профсоюза работников народного образования </a:t>
            </a:r>
            <a:br>
              <a:rPr lang="ru-RU" sz="2200" b="1" smtClean="0">
                <a:solidFill>
                  <a:srgbClr val="FF0000"/>
                </a:solidFill>
              </a:rPr>
            </a:br>
            <a:r>
              <a:rPr lang="ru-RU" sz="2200" b="1" smtClean="0">
                <a:solidFill>
                  <a:srgbClr val="FF0000"/>
                </a:solidFill>
              </a:rPr>
              <a:t>и науки Российской Федерации</a:t>
            </a:r>
            <a:endParaRPr lang="ru-RU" sz="2200" smtClean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331913" y="1844675"/>
            <a:ext cx="7561262" cy="4897438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Конкурс «Лучшие социальные партнеры»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600" b="1" smtClean="0">
                <a:solidFill>
                  <a:schemeClr val="tx1"/>
                </a:solidFill>
                <a:latin typeface="Times New Roman" pitchFamily="18" charset="0"/>
              </a:rPr>
              <a:t> </a:t>
            </a:r>
            <a:endParaRPr lang="ru-RU" sz="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Конкурс-акция «Я в Профсоюзе!»</a:t>
            </a:r>
            <a:r>
              <a:rPr lang="ru-RU" sz="17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конкурс видеороликов, презентаций, отражающих собственное видение роли и значения Профсоюза в профессиональном, личностном и социальном становлении, направленные на повышение узнаваемости, конкурентоспособности, привлекательности Профсоюза.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600" smtClean="0">
                <a:solidFill>
                  <a:schemeClr val="tx1"/>
                </a:solidFill>
                <a:latin typeface="Times New Roman" pitchFamily="18" charset="0"/>
              </a:rPr>
              <a:t> 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Конкурс-акция 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«</a:t>
            </a: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Профсоюзный репортер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»-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7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Лучшее интервью,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 Лучший очерк.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Лучший специальный репортаж.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Лучшая статья о деятельности образовательной и (или) профсоюзной организации.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Лучшая заметка о деятельности Архангельской городской организации профсоюза.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- Стихи о Профсоюзе.</a:t>
            </a:r>
          </a:p>
          <a:p>
            <a:pPr algn="l" eaLnBrk="1" hangingPunct="1">
              <a:lnSpc>
                <a:spcPct val="80000"/>
              </a:lnSpc>
            </a:pP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</a:rPr>
              <a:t> Определение работы лучших  профсоюзных страниц на сайтах ОУ, профсоюзных групп в Контакте, профсоюзных стендов первичек.</a:t>
            </a:r>
          </a:p>
          <a:p>
            <a:pPr algn="l" eaLnBrk="1" hangingPunct="1">
              <a:lnSpc>
                <a:spcPct val="80000"/>
              </a:lnSpc>
            </a:pPr>
            <a:endParaRPr lang="ru-RU" sz="6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sz="1800" b="1" smtClean="0">
                <a:solidFill>
                  <a:srgbClr val="FF0000"/>
                </a:solidFill>
                <a:latin typeface="Times New Roman" pitchFamily="18" charset="0"/>
              </a:rPr>
              <a:t>Итоговое мероприятие года ФЕСТИВАЛЬ «МОЙ ПРОФСОЮЗ», посвященный 25-летнему юбилею Архангельской городской организации состоится в ноябре.</a:t>
            </a:r>
            <a:endParaRPr lang="ru-RU" sz="1800" b="1" smtClean="0">
              <a:solidFill>
                <a:schemeClr val="tx1"/>
              </a:solidFill>
            </a:endParaRPr>
          </a:p>
        </p:txBody>
      </p:sp>
      <p:pic>
        <p:nvPicPr>
          <p:cNvPr id="36867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14303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G:\2017\План на 2017  25.01.17\file3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084763"/>
            <a:ext cx="8413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G:\Президиум Февраль2017\План ПР-2017\4_Я в профсоюзе (символика)\лого\LOGO_Я (RGB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133600"/>
            <a:ext cx="792163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G:\Президиум Февраль2017\План ПР-2017\5_ Профсоюзный репортёр (символика)\лого\Logo РЕПОРТЕР (RGB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644900"/>
            <a:ext cx="9366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Папки Надежды\Стол\итоги 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443783" cy="6858000"/>
          </a:xfrm>
          <a:prstGeom prst="rect">
            <a:avLst/>
          </a:prstGeom>
          <a:noFill/>
        </p:spPr>
      </p:pic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4716016" y="213513"/>
          <a:ext cx="4427984" cy="66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6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13513"/>
                        <a:ext cx="4427984" cy="66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051720" y="170620"/>
          <a:ext cx="4824536" cy="6819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70620"/>
                        <a:ext cx="4824536" cy="6819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4"/>
          <p:cNvSpPr>
            <a:spLocks noGrp="1"/>
          </p:cNvSpPr>
          <p:nvPr>
            <p:ph type="ctrTitle"/>
          </p:nvPr>
        </p:nvSpPr>
        <p:spPr>
          <a:xfrm>
            <a:off x="2916238" y="620713"/>
            <a:ext cx="4752975" cy="50323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2017 ГОД – ГОД ОХРАНЫ ТРУДА</a:t>
            </a:r>
            <a:endParaRPr lang="ru-RU" sz="2400" smtClean="0">
              <a:solidFill>
                <a:srgbClr val="FF0000"/>
              </a:solidFill>
            </a:endParaRPr>
          </a:p>
        </p:txBody>
      </p:sp>
      <p:sp>
        <p:nvSpPr>
          <p:cNvPr id="24578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8313" y="1700213"/>
            <a:ext cx="8207375" cy="4752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200" smtClean="0">
                <a:solidFill>
                  <a:srgbClr val="898989"/>
                </a:solidFill>
              </a:rPr>
              <a:t> 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rgbClr val="898989"/>
                </a:solidFill>
              </a:rPr>
              <a:t>   </a:t>
            </a: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Защита конституционных прав работников на здоровые и безопасные условия труда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Обеспечение взаимодействия органов законодательной и исполнительной власти (в том числе надзорно- контрольных органов), профсоюзных организаций и работодателей в решении проблем улучшения условий и охраны труда в образовательных учреждениях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Улучшение условий труда на рабочих местах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Совершенствование системы обучения и профессиональной подготовки по охране труда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Использование возможностей соглашений и коллективных договоров, института общественного контроля по охране труда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Профилактика производственного травматизма и профессиональных заболеваний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Повышение заинтересованности и ответственности работодателей за  состояние условий и охраны труда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Пропаганда передового опыта в области охраны труда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</a:rPr>
              <a:t> Улучшение здоровья работников</a:t>
            </a:r>
            <a:endParaRPr lang="ru-RU" sz="170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24579" name="Picture 1" descr="D:\Мои файлы\Раб_стол\2017\ЛОГО\лого 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04813"/>
            <a:ext cx="1216025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2374228" y="0"/>
          <a:ext cx="4718052" cy="666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228" y="0"/>
                        <a:ext cx="4718052" cy="6669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Папки Надежды\Стол\Подбор картинок для оформления\87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06" y="1340768"/>
            <a:ext cx="8633466" cy="4032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1619672" y="68964"/>
          <a:ext cx="6048672" cy="678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Document" r:id="rId4" imgW="6609481" imgH="9639346" progId="Word.Document.8">
                  <p:embed/>
                </p:oleObj>
              </mc:Choice>
              <mc:Fallback>
                <p:oleObj name="Document" r:id="rId4" imgW="6609481" imgH="96393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68964"/>
                        <a:ext cx="6048672" cy="6789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1476375" y="188913"/>
            <a:ext cx="6981825" cy="719137"/>
          </a:xfrm>
        </p:spPr>
        <p:txBody>
          <a:bodyPr/>
          <a:lstStyle/>
          <a:p>
            <a:pPr algn="l" eaLnBrk="1" hangingPunct="1"/>
            <a:r>
              <a:rPr lang="ru-RU" sz="2000" smtClean="0"/>
              <a:t>     </a:t>
            </a:r>
            <a:endParaRPr lang="ru-RU" sz="2000" b="1" smtClean="0">
              <a:solidFill>
                <a:srgbClr val="FF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black">
          <a:xfrm>
            <a:off x="468313" y="4762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0" i="1">
                <a:latin typeface="+mj-lt"/>
                <a:ea typeface="+mj-ea"/>
                <a:cs typeface="+mj-cs"/>
              </a:rPr>
              <a:t>     </a:t>
            </a:r>
            <a:endParaRPr lang="ru-RU" sz="2000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black">
          <a:xfrm>
            <a:off x="620713" y="6286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0" i="1">
                <a:latin typeface="+mj-lt"/>
                <a:ea typeface="+mj-ea"/>
                <a:cs typeface="+mj-cs"/>
              </a:rPr>
              <a:t>     </a:t>
            </a:r>
            <a:endParaRPr lang="ru-RU" sz="2000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40" name="Picture 2" descr="G:\П.отчет 2016\Итоги Года правовой\Колла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6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3" y="332656"/>
            <a:ext cx="1512168" cy="97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/>
          <p:cNvSpPr txBox="1">
            <a:spLocks noChangeArrowheads="1"/>
          </p:cNvSpPr>
          <p:nvPr/>
        </p:nvSpPr>
        <p:spPr bwMode="auto">
          <a:xfrm>
            <a:off x="971550" y="765175"/>
            <a:ext cx="6624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5362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22367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D:\Мои файлы\Раб_стол\П.отчет 2016\Фотки на плакат 2016\Неднля правовых игр\Плак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013325"/>
            <a:ext cx="2016125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D:\Мои файлы\Раб_стол\П.отчет 2016\Фотки на плакат 2016\Новая папка\PUs4Z5lWNk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581525"/>
            <a:ext cx="331311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D:\Мои файлы\Раб_стол\П.отчет 2016\Фотки на плакат 2016\-JY-nrQgx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205038"/>
            <a:ext cx="33115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 descr="D:\Мои файлы\Раб_стол\П.отчет 2016\Для отчета публичного\Информация по Г.П.К\из контакта и сайта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333375"/>
            <a:ext cx="3240088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D:\Мои файлы\Раб_стол\П.отчет 2016\Для отчета публичного\Информация по Г.П.К\из контакта и сайта\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175" y="1700213"/>
            <a:ext cx="3265488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D:\Мои файлы\Раб_стол\П.отчет 2016\Для отчета публичного\Информация по Г.П.К\из контакта и сайта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063" y="2708275"/>
            <a:ext cx="32353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10" descr="Описание: C:\Users\Анастасия\Desktop\памятка молодому педагогу\S6oGCs3Os-Q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4692650"/>
            <a:ext cx="3095625" cy="1703388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1119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2"/>
          <p:cNvSpPr>
            <a:spLocks noGrp="1"/>
          </p:cNvSpPr>
          <p:nvPr>
            <p:ph type="ctrTitle"/>
          </p:nvPr>
        </p:nvSpPr>
        <p:spPr>
          <a:xfrm>
            <a:off x="395288" y="1484313"/>
            <a:ext cx="8424862" cy="5040312"/>
          </a:xfrm>
        </p:spPr>
        <p:txBody>
          <a:bodyPr/>
          <a:lstStyle/>
          <a:p>
            <a:pPr algn="l" eaLnBrk="1" hangingPunct="1"/>
            <a:r>
              <a:rPr lang="ru-RU" sz="2000" b="1" smtClean="0">
                <a:latin typeface="Times New Roman" pitchFamily="18" charset="0"/>
              </a:rPr>
              <a:t>•</a:t>
            </a:r>
            <a:r>
              <a:rPr lang="ru-RU" sz="2000" b="1" smtClean="0"/>
              <a:t> </a:t>
            </a:r>
            <a:r>
              <a:rPr lang="ru-RU" sz="2000" smtClean="0">
                <a:latin typeface="Times New Roman" pitchFamily="18" charset="0"/>
              </a:rPr>
              <a:t>Семинары по разъяснению трудового законодательства для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   руководителей,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•  Круглый стол «Работа над ошибками»совместно с департаментом 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   образования   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•  Тематические встречи по разъяснению отдельных вопросов трудового 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    законодательства,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 •  Занятия в  Школах для профсоюзного актива:</a:t>
            </a:r>
            <a:br>
              <a:rPr lang="ru-RU" sz="2000" smtClean="0">
                <a:latin typeface="Times New Roman" pitchFamily="18" charset="0"/>
              </a:rPr>
            </a:br>
            <a:r>
              <a:rPr lang="ru-RU" sz="2000" smtClean="0">
                <a:latin typeface="Times New Roman" pitchFamily="18" charset="0"/>
              </a:rPr>
              <a:t> 	</a:t>
            </a:r>
            <a:r>
              <a:rPr lang="ru-RU" sz="1800" smtClean="0">
                <a:latin typeface="Times New Roman" pitchFamily="18" charset="0"/>
              </a:rPr>
              <a:t>- Школа вновь избранных председателей ППО,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Школа резерва председателей,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Школа молодых педагогов, 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Школа стажистов председателей 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Обучение профсоюзного актива,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Неделя правовых игр,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День правовой инспекции труда в первичке,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Месячник правовой культуры,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Правовые четверги,       </a:t>
            </a:r>
            <a:br>
              <a:rPr lang="ru-RU" sz="1800" smtClean="0">
                <a:latin typeface="Times New Roman" pitchFamily="18" charset="0"/>
              </a:rPr>
            </a:br>
            <a:r>
              <a:rPr lang="ru-RU" sz="1800" smtClean="0">
                <a:latin typeface="Times New Roman" pitchFamily="18" charset="0"/>
              </a:rPr>
              <a:t>	- «Профсоюзный квест»</a:t>
            </a:r>
            <a:r>
              <a:rPr lang="ru-RU" sz="2000" b="1" smtClean="0"/>
              <a:t> </a:t>
            </a:r>
          </a:p>
        </p:txBody>
      </p:sp>
      <p:sp>
        <p:nvSpPr>
          <p:cNvPr id="16387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35150" y="260350"/>
            <a:ext cx="6913563" cy="865188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98989"/>
                </a:solidFill>
              </a:rPr>
              <a:t>    </a:t>
            </a:r>
            <a:r>
              <a:rPr lang="ru-RU" sz="2400" b="1" smtClean="0">
                <a:solidFill>
                  <a:srgbClr val="FF0000"/>
                </a:solidFill>
              </a:rPr>
              <a:t>МЕРОПРИЯТИЯ, ПРОВЕДЕННЫЕ </a:t>
            </a:r>
          </a:p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В ГОД ПРАВОВОЙ КУЛЬТУРЫ</a:t>
            </a:r>
          </a:p>
        </p:txBody>
      </p:sp>
      <p:pic>
        <p:nvPicPr>
          <p:cNvPr id="16388" name="Picture 1" descr="D:\Мои файлы\Раб_стол\Фотки на плакат 2016\-2lD5pXJx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284538"/>
            <a:ext cx="1770062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5"/>
          <p:cNvSpPr>
            <a:spLocks noGrp="1"/>
          </p:cNvSpPr>
          <p:nvPr>
            <p:ph type="ctrTitle"/>
          </p:nvPr>
        </p:nvSpPr>
        <p:spPr>
          <a:xfrm>
            <a:off x="1763713" y="333375"/>
            <a:ext cx="6911975" cy="6477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СКОЛЬКО НАС!</a:t>
            </a:r>
          </a:p>
        </p:txBody>
      </p:sp>
      <p:sp>
        <p:nvSpPr>
          <p:cNvPr id="34818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68313" y="1341438"/>
            <a:ext cx="8280400" cy="345598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На  01.01.2017г. на учете Архангельской городской организации профсоюза работников народного образования и науки РФ состоит 105 первичных профсоюзных организаций, в том числе: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образовательные учреждения (школы, детские дома, школы -интернаты)- 55,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дошкольные учреждения- 44,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дополнительного образования – 3,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другие – 3.</a:t>
            </a:r>
          </a:p>
          <a:p>
            <a:pPr algn="just" eaLnBrk="1" hangingPunct="1">
              <a:lnSpc>
                <a:spcPct val="80000"/>
              </a:lnSpc>
            </a:pPr>
            <a:endParaRPr lang="ru-RU" sz="12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rgbClr val="FF0000"/>
                </a:solidFill>
                <a:latin typeface="Times New Roman" pitchFamily="18" charset="0"/>
              </a:rPr>
              <a:t>2580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членов профсоюза, что составляет 33,0% среди работающих по профсоюзу.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Охват профсоюзным членством среди работающих (по отрасли)  - 27,0 %. </a:t>
            </a:r>
          </a:p>
          <a:p>
            <a:pPr algn="just" eaLnBrk="1" hangingPunct="1">
              <a:lnSpc>
                <a:spcPct val="80000"/>
              </a:lnSpc>
            </a:pPr>
            <a:endParaRPr lang="ru-RU" sz="12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Увеличился процент молодых педагогов до 35 лет из состава педагогических работников и  составляет 51%.  </a:t>
            </a:r>
          </a:p>
          <a:p>
            <a:pPr algn="just" eaLnBrk="1" hangingPunct="1">
              <a:lnSpc>
                <a:spcPct val="80000"/>
              </a:lnSpc>
            </a:pPr>
            <a:endParaRPr lang="ru-RU" sz="180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34819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260350"/>
            <a:ext cx="1119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" descr="D:\Мои файлы\Раб_стол\2016\Мероприятия\Спорт2016\21.02.16\0FpeYGgfMi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797425"/>
            <a:ext cx="302418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D:\Мои файлы\Раб_стол\Мои документы\Работа 2010-2016\2016\Мероприятия\СЛЕТ 29-30.10.16\Фото с Слета\pW-lpF0SnK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797425"/>
            <a:ext cx="30956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1979613" y="260350"/>
            <a:ext cx="6478587" cy="7207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ПРЕДСТАВИТЕЛЬСТВО СОЦИАЛЬНО-ТРУДОВЫХ ПРАВ И ИНТЕРЕСОВ ЧЛЕНОВ ПРОФСОЮЗА</a:t>
            </a:r>
            <a:endParaRPr lang="ru-RU" sz="2400" smtClean="0"/>
          </a:p>
        </p:txBody>
      </p:sp>
      <p:sp>
        <p:nvSpPr>
          <p:cNvPr id="1843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850" y="1125538"/>
            <a:ext cx="8496300" cy="5543550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</a:rPr>
              <a:t>Соглашение на  2017-2019 годы  </a:t>
            </a:r>
          </a:p>
          <a:p>
            <a:pPr eaLnBrk="1" hangingPunct="1"/>
            <a:endParaRPr lang="ru-RU" sz="1200" b="1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Не допускать снижения действующего уровня социальных гарантий и компенсаций, размеров и условий оплаты труда работников.</a:t>
            </a:r>
          </a:p>
          <a:p>
            <a:pPr algn="l" eaLnBrk="1" hangingPunct="1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     - Признать статус  председателя первичной профсоюзной организации значимым  для деятельности Учреждения. </a:t>
            </a:r>
            <a:endParaRPr lang="ru-RU" sz="18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</a:t>
            </a: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Педагогическим работникам, работающим в дошкольных образовательных организация,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работающим с обучающимися с ограниченными возможностями здоровья и (или) лицами, нуждающимися в длительном лечении, а также педагогам дополнительного образования продолжительность ежегодного основного оплачиваемого удлиненного отпуска установлена  56 календарных дней .</a:t>
            </a:r>
          </a:p>
          <a:p>
            <a:pPr algn="l" eaLnBrk="1" hangingPunct="1">
              <a:spcBef>
                <a:spcPct val="0"/>
              </a:spcBef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</a:t>
            </a: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Дополнительная материальная помощь отдельным категориям работников Учреждений, поварам детского питания, подсобным рабочим, в размере оклада по основному месту работы (по основной должности) один раз в течение года.</a:t>
            </a:r>
            <a:endParaRPr lang="ru-RU" sz="180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    - </a:t>
            </a:r>
            <a:r>
              <a:rPr lang="ru-RU" sz="1800" b="1" smtClean="0">
                <a:solidFill>
                  <a:schemeClr val="tx1"/>
                </a:solidFill>
                <a:latin typeface="Times New Roman" pitchFamily="18" charset="0"/>
              </a:rPr>
              <a:t>Рекомендуемый размер выплат молодым педагогам,, составляет не менее 20 процентов должностного оклада, ставки заработной платы, а выпускникам очных отделений учебных заведений высшего или профессионального образования, окончившим образовательные учреждения с отличием не менее 30%.</a:t>
            </a:r>
            <a:endParaRPr lang="ru-RU" sz="18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435" name="Picture 2" descr="D:\Мои файлы\Раб_стол\П.отчет 2016\Фотки на плакат 2016\ГОД - Logo в рам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1117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Папки Надежды\Стол\1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340" y="0"/>
            <a:ext cx="8637140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4051</TotalTime>
  <Words>1091</Words>
  <Application>Microsoft Office PowerPoint</Application>
  <PresentationFormat>Экран (4:3)</PresentationFormat>
  <Paragraphs>171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Тема Office</vt:lpstr>
      <vt:lpstr>Document</vt:lpstr>
      <vt:lpstr>PDF</vt:lpstr>
      <vt:lpstr>Документ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• Семинары по разъяснению трудового законодательства для     руководителей, •  Круглый стол «Работа над ошибками»совместно с департаментом      образования     •  Тематические встречи по разъяснению отдельных вопросов трудового      законодательства,  •  Занятия в  Школах для профсоюзного актива:   - Школа вновь избранных председателей ППО,  - Школа резерва председателей,  - Школа молодых педагогов,   - Школа стажистов председателей ,  - Обучение профсоюзного актива,  - Неделя правовых игр,  - День правовой инспекции труда в первичке,  - Месячник правовой культуры,  - Правовые четверги,         - «Профсоюзный квест» </vt:lpstr>
      <vt:lpstr>СКОЛЬКО НАС!</vt:lpstr>
      <vt:lpstr>ПРЕДСТАВИТЕЛЬСТВО СОЦИАЛЬНО-ТРУДОВЫХ ПРАВ И ИНТЕРЕСОВ ЧЛЕНОВ ПРОФСОЮЗА</vt:lpstr>
      <vt:lpstr>Презентация PowerPoint</vt:lpstr>
      <vt:lpstr>Презентация PowerPoint</vt:lpstr>
      <vt:lpstr>ПРАВОЗАЩИТНАЯ ДЕЯТЕЛЬНОСТЬ</vt:lpstr>
      <vt:lpstr>ЗАДАЧИ ПО ПРАВОЗАЩИТНОЙ  ДЕЯТЕЛЬНОСТИ НА 2017 ГОД</vt:lpstr>
      <vt:lpstr>ОХРАНА ТРУДА</vt:lpstr>
      <vt:lpstr>СОХРАНЕНИЕ СОЦИАЛЬНЫХ  ГАРАНТИЙ РАБОТНИКОВ</vt:lpstr>
      <vt:lpstr>Презентация PowerPoint</vt:lpstr>
      <vt:lpstr>СОХРАНЕНИЕ ПРОФСОЮЗНОГО ЧЛЕНСТВА И ПРИВЛЕЧЕНИЕ РАБОТНИКОВ В ПРОФСОЮЗ</vt:lpstr>
      <vt:lpstr>ОБУЧЕНИЕ ПРОФСОЮЗНОГО АКТИВА  И ЧЛЕНОВ ПРОФСОЮЗА</vt:lpstr>
      <vt:lpstr>РАБОТА С МОЛОДЫМИ ПЕДАГОГАМИ</vt:lpstr>
      <vt:lpstr>ИНФОРМАЦИОННАЯ РАБОТА</vt:lpstr>
      <vt:lpstr>Презентация PowerPoint</vt:lpstr>
      <vt:lpstr>Презентация PowerPoint</vt:lpstr>
      <vt:lpstr>Презентация PowerPoint</vt:lpstr>
      <vt:lpstr>25 ЛЕТ со дня создания  Архангельской городской организации профсоюза работников народного образования  и науки Российской Федерации</vt:lpstr>
      <vt:lpstr>Презентация PowerPoint</vt:lpstr>
      <vt:lpstr>Презентация PowerPoint</vt:lpstr>
      <vt:lpstr>2017 ГОД – ГОД ОХРАНЫ ТРУДА</vt:lpstr>
      <vt:lpstr>Презентация PowerPoint</vt:lpstr>
      <vt:lpstr>Презентация PowerPoint</vt:lpstr>
    </vt:vector>
  </TitlesOfParts>
  <Company>Guilddesign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Волкова</dc:creator>
  <cp:lastModifiedBy>Мария Владимировна Соколова</cp:lastModifiedBy>
  <cp:revision>335</cp:revision>
  <dcterms:created xsi:type="dcterms:W3CDTF">2015-02-03T19:40:36Z</dcterms:created>
  <dcterms:modified xsi:type="dcterms:W3CDTF">2017-03-28T06:38:25Z</dcterms:modified>
</cp:coreProperties>
</file>